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298" r:id="rId2"/>
    <p:sldId id="257" r:id="rId3"/>
    <p:sldId id="299" r:id="rId4"/>
    <p:sldId id="258" r:id="rId5"/>
    <p:sldId id="259" r:id="rId6"/>
    <p:sldId id="260" r:id="rId7"/>
    <p:sldId id="286" r:id="rId8"/>
    <p:sldId id="296" r:id="rId9"/>
    <p:sldId id="287" r:id="rId10"/>
    <p:sldId id="261" r:id="rId11"/>
    <p:sldId id="262" r:id="rId12"/>
    <p:sldId id="288" r:id="rId13"/>
    <p:sldId id="263" r:id="rId14"/>
    <p:sldId id="265" r:id="rId15"/>
    <p:sldId id="266" r:id="rId16"/>
    <p:sldId id="267" r:id="rId17"/>
    <p:sldId id="268" r:id="rId18"/>
    <p:sldId id="306" r:id="rId19"/>
    <p:sldId id="269" r:id="rId20"/>
    <p:sldId id="270" r:id="rId21"/>
    <p:sldId id="289" r:id="rId22"/>
    <p:sldId id="271" r:id="rId23"/>
    <p:sldId id="297" r:id="rId24"/>
    <p:sldId id="272" r:id="rId25"/>
    <p:sldId id="273" r:id="rId26"/>
    <p:sldId id="274" r:id="rId27"/>
    <p:sldId id="285" r:id="rId28"/>
    <p:sldId id="275" r:id="rId29"/>
    <p:sldId id="276" r:id="rId30"/>
    <p:sldId id="277" r:id="rId31"/>
    <p:sldId id="278" r:id="rId32"/>
    <p:sldId id="290" r:id="rId33"/>
    <p:sldId id="280" r:id="rId34"/>
    <p:sldId id="281" r:id="rId35"/>
    <p:sldId id="301" r:id="rId36"/>
    <p:sldId id="302" r:id="rId37"/>
    <p:sldId id="282" r:id="rId38"/>
    <p:sldId id="283" r:id="rId39"/>
    <p:sldId id="292" r:id="rId40"/>
    <p:sldId id="303" r:id="rId41"/>
    <p:sldId id="304" r:id="rId42"/>
    <p:sldId id="305" r:id="rId43"/>
    <p:sldId id="293" r:id="rId44"/>
    <p:sldId id="294" r:id="rId45"/>
    <p:sldId id="295" r:id="rId46"/>
    <p:sldId id="300" r:id="rId47"/>
    <p:sldId id="284" r:id="rId48"/>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521"/>
  </p:normalViewPr>
  <p:slideViewPr>
    <p:cSldViewPr snapToGrid="0" snapToObjects="1">
      <p:cViewPr varScale="1">
        <p:scale>
          <a:sx n="144" d="100"/>
          <a:sy n="144" d="100"/>
        </p:scale>
        <p:origin x="2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Shape 35"/>
          <p:cNvSpPr>
            <a:spLocks noGrp="1" noRot="1" noChangeAspect="1"/>
          </p:cNvSpPr>
          <p:nvPr>
            <p:ph type="sldImg"/>
          </p:nvPr>
        </p:nvSpPr>
        <p:spPr>
          <a:xfrm>
            <a:off x="1143000" y="685800"/>
            <a:ext cx="4572000" cy="3429000"/>
          </a:xfrm>
          <a:prstGeom prst="rect">
            <a:avLst/>
          </a:prstGeom>
        </p:spPr>
        <p:txBody>
          <a:bodyPr/>
          <a:lstStyle/>
          <a:p>
            <a:endParaRPr/>
          </a:p>
        </p:txBody>
      </p:sp>
      <p:sp>
        <p:nvSpPr>
          <p:cNvPr id="36" name="Shape 3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8428178" y="5314474"/>
            <a:ext cx="258623" cy="269239"/>
          </a:xfrm>
          <a:prstGeom prst="rect">
            <a:avLst/>
          </a:prstGeom>
        </p:spPr>
        <p:txBody>
          <a:bodyPr lIns="45718" tIns="45718" rIns="45718" bIns="45718"/>
          <a:lstStyle>
            <a:lvl1pPr defTabSz="914400">
              <a:defRPr sz="1200">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prstGeom prst="rect">
            <a:avLst/>
          </a:prstGeom>
        </p:spPr>
        <p:txBody>
          <a:bodyPr/>
          <a:lstStyle/>
          <a:p>
            <a:r>
              <a:t>Title Text</a:t>
            </a:r>
          </a:p>
        </p:txBody>
      </p:sp>
      <p:sp>
        <p:nvSpPr>
          <p:cNvPr id="1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Title Text"/>
          <p:cNvSpPr txBox="1">
            <a:spLocks noGrp="1"/>
          </p:cNvSpPr>
          <p:nvPr>
            <p:ph type="title"/>
          </p:nvPr>
        </p:nvSpPr>
        <p:spPr>
          <a:prstGeom prst="rect">
            <a:avLst/>
          </a:prstGeom>
        </p:spPr>
        <p:txBody>
          <a:bodyPr lIns="34289" tIns="34289" rIns="34289" bIns="34289"/>
          <a:lstStyle/>
          <a:p>
            <a:r>
              <a:t>Title Text</a:t>
            </a:r>
          </a:p>
        </p:txBody>
      </p:sp>
      <p:sp>
        <p:nvSpPr>
          <p:cNvPr id="28" name="Body Level One…"/>
          <p:cNvSpPr txBox="1">
            <a:spLocks noGrp="1"/>
          </p:cNvSpPr>
          <p:nvPr>
            <p:ph type="body" idx="1"/>
          </p:nvPr>
        </p:nvSpPr>
        <p:spPr>
          <a:prstGeom prst="rect">
            <a:avLst/>
          </a:prstGeom>
        </p:spPr>
        <p:txBody>
          <a:bodyPr lIns="34289" tIns="34289" rIns="34289" bIns="34289"/>
          <a:lstStyle>
            <a:lvl3pPr marL="1165859" indent="-251459"/>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0" y="285750"/>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p>
            <a:r>
              <a:t>Title Text</a:t>
            </a:r>
          </a:p>
        </p:txBody>
      </p:sp>
      <p:sp>
        <p:nvSpPr>
          <p:cNvPr id="3" name="Body Level One…"/>
          <p:cNvSpPr txBox="1">
            <a:spLocks noGrp="1"/>
          </p:cNvSpPr>
          <p:nvPr>
            <p:ph type="body" idx="1"/>
          </p:nvPr>
        </p:nvSpPr>
        <p:spPr>
          <a:xfrm>
            <a:off x="628650" y="1654968"/>
            <a:ext cx="7886700" cy="3263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305333" y="5073094"/>
            <a:ext cx="210017" cy="233681"/>
          </a:xfrm>
          <a:prstGeom prst="rect">
            <a:avLst/>
          </a:prstGeom>
          <a:ln w="12700">
            <a:miter lim="400000"/>
          </a:ln>
        </p:spPr>
        <p:txBody>
          <a:bodyPr wrap="none" lIns="34289" tIns="34289" rIns="34289" bIns="34289" anchor="ctr">
            <a:spAutoFit/>
          </a:bodyPr>
          <a:lstStyle>
            <a:lvl1pPr algn="r" defTabSz="762000">
              <a:defRPr sz="1000">
                <a:solidFill>
                  <a:srgbClr val="888888"/>
                </a:solidFill>
                <a:latin typeface="+mj-lt"/>
                <a:ea typeface="+mj-ea"/>
                <a:cs typeface="+mj-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1pPr>
      <a:lvl2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2pPr>
      <a:lvl3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3pPr>
      <a:lvl4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4pPr>
      <a:lvl5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5pPr>
      <a:lvl6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6pPr>
      <a:lvl7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7pPr>
      <a:lvl8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8pPr>
      <a:lvl9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9pPr>
    </p:titleStyle>
    <p:bodyStyle>
      <a:lvl1pPr marL="179614" marR="0" indent="-179614"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1pPr>
      <a:lvl2pPr marL="666750" marR="0" indent="-20955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2pPr>
      <a:lvl3pPr marL="1165860" marR="0" indent="-25146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3pPr>
      <a:lvl4pPr marL="1651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4pPr>
      <a:lvl5pPr marL="21082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5pPr>
      <a:lvl6pPr marL="25654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6pPr>
      <a:lvl7pPr marL="30226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7pPr>
      <a:lvl8pPr marL="34798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8pPr>
      <a:lvl9pPr marL="3937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9pPr>
    </p:bodyStyle>
    <p:otherStyle>
      <a:lvl1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1pPr>
      <a:lvl2pPr marL="0" marR="0" indent="4572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2pPr>
      <a:lvl3pPr marL="0" marR="0" indent="9144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3pPr>
      <a:lvl4pPr marL="0" marR="0" indent="13716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4pPr>
      <a:lvl5pPr marL="0" marR="0" indent="18288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5pPr>
      <a:lvl6pPr marL="0" marR="0" indent="22860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6pPr>
      <a:lvl7pPr marL="0" marR="0" indent="27432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7pPr>
      <a:lvl8pPr marL="0" marR="0" indent="32004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8pPr>
      <a:lvl9pPr marL="0" marR="0" indent="36576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billbuchanan/appliedcrypto"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asecuritysite.com/encryption/rsa2" TargetMode="External"/><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hyperlink" Target="http://asecuritysite.com/encryption/rs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hyperlink" Target="https://asecuritysite.com/webcrypto/crypt_rsa5_enc"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securitysite.com/comms/plot06" TargetMode="External"/><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asecuritysite.com/ecc/ecc_pointsv"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asecuritysite.com/webcrypto/crypt_ecdsa_enc"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asecuritysite.com/webcrypto/crypt_ecdsa_enc"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asecuritysite.com/encryption/elgamal" TargetMode="External"/><Relationship Id="rId2" Type="http://schemas.openxmlformats.org/officeDocument/2006/relationships/hyperlink" Target="https://asecuritysite.com/encryption/pickg" TargetMode="Externa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hyperlink" Target="https://asecuritysite.com/webcrypto/crypt_ml_kem" TargetMode="External"/><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hyperlink" Target="https://asecuritysite.com/webcrypto/crypt_ml_dsa" TargetMode="External"/><Relationship Id="rId5" Type="http://schemas.openxmlformats.org/officeDocument/2006/relationships/hyperlink" Target="https://asecuritysite.com/encryption/ecc" TargetMode="External"/><Relationship Id="rId4" Type="http://schemas.openxmlformats.org/officeDocument/2006/relationships/hyperlink" Target="http://asecuritysite.com/encryption/rsa"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Eric_Hughes_%28cypherpunk%29" TargetMode="Externa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en.wikipedia.org/wiki/John_Gilmore_%28activist%29" TargetMode="External"/><Relationship Id="rId4" Type="http://schemas.openxmlformats.org/officeDocument/2006/relationships/hyperlink" Target="https://en.wikipedia.org/wiki/Timothy_C._May"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asecuritysite.com/zig/zig_box"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hyperlink" Target="https://asecuritysite.com/aws/lab04" TargetMode="External"/><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asecuritysite.com/webcrypto/crypt_rsa5_enc" TargetMode="External"/><Relationship Id="rId7" Type="http://schemas.openxmlformats.org/officeDocument/2006/relationships/image" Target="../media/image27.png"/><Relationship Id="rId2" Type="http://schemas.openxmlformats.org/officeDocument/2006/relationships/hyperlink" Target="https://asecuritysite.com/webcrypto/crypt_rsa6_enc" TargetMode="External"/><Relationship Id="rId1" Type="http://schemas.openxmlformats.org/officeDocument/2006/relationships/slideLayout" Target="../slideLayouts/slideLayout1.xml"/><Relationship Id="rId6" Type="http://schemas.openxmlformats.org/officeDocument/2006/relationships/hyperlink" Target="https://asecuritysite.com/webcrypto/crypt_eddsa_enc" TargetMode="External"/><Relationship Id="rId5" Type="http://schemas.openxmlformats.org/officeDocument/2006/relationships/hyperlink" Target="https://asecuritysite.com/webcrypto/crypt_ecdsa" TargetMode="External"/><Relationship Id="rId4" Type="http://schemas.openxmlformats.org/officeDocument/2006/relationships/hyperlink" Target="https://asecuritysite.com/webcrypto/crypt_rsa7_enc"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hapter 4: Public Key   Basics RSA Elliptic Curve ElGamal  Prof Bill Buchanan OBE http://asecuritysite.com/crypto04 http://asecuritysite.com/encryption"/>
          <p:cNvSpPr txBox="1">
            <a:spLocks noGrp="1"/>
          </p:cNvSpPr>
          <p:nvPr>
            <p:ph type="title" idx="4294967295"/>
          </p:nvPr>
        </p:nvSpPr>
        <p:spPr>
          <a:xfrm>
            <a:off x="252411" y="335259"/>
            <a:ext cx="5327653" cy="5044482"/>
          </a:xfrm>
          <a:prstGeom prst="rect">
            <a:avLst/>
          </a:prstGeom>
        </p:spPr>
        <p:txBody>
          <a:bodyPr lIns="45718" tIns="45718" rIns="45718" bIns="45718">
            <a:normAutofit fontScale="90000"/>
          </a:bodyPr>
          <a:lstStyle/>
          <a:p>
            <a:pPr defTabSz="905255">
              <a:lnSpc>
                <a:spcPct val="100000"/>
              </a:lnSpc>
              <a:defRPr sz="4300" b="1">
                <a:latin typeface="+mj-lt"/>
                <a:ea typeface="+mj-ea"/>
                <a:cs typeface="+mj-cs"/>
                <a:sym typeface="Calibri"/>
              </a:defRPr>
            </a:pPr>
            <a:r>
              <a:rPr lang="en-GB" dirty="0"/>
              <a:t>Unit 4:</a:t>
            </a:r>
            <a:r>
              <a:rPr dirty="0"/>
              <a:t> Public Key</a:t>
            </a:r>
            <a:br>
              <a:rPr dirty="0"/>
            </a:br>
            <a:br>
              <a:rPr dirty="0"/>
            </a:br>
            <a:br>
              <a:rPr dirty="0"/>
            </a:br>
            <a:r>
              <a:rPr sz="1900" b="0" dirty="0"/>
              <a:t>Basics</a:t>
            </a:r>
            <a:br>
              <a:rPr sz="1900" b="0" dirty="0"/>
            </a:br>
            <a:r>
              <a:rPr sz="1900" b="0" dirty="0"/>
              <a:t>RSA</a:t>
            </a:r>
            <a:br>
              <a:rPr sz="1900" b="0" dirty="0"/>
            </a:br>
            <a:r>
              <a:rPr sz="1900" b="0" dirty="0"/>
              <a:t>Elliptic Curve</a:t>
            </a:r>
            <a:br>
              <a:rPr sz="1900" b="0" dirty="0"/>
            </a:br>
            <a:r>
              <a:rPr sz="1900" b="0" dirty="0"/>
              <a:t>ElGamal</a:t>
            </a:r>
            <a:br>
              <a:rPr lang="en-US" sz="1900" b="0" dirty="0"/>
            </a:br>
            <a:r>
              <a:rPr lang="en-US" sz="1900" b="0" dirty="0"/>
              <a:t>PQC</a:t>
            </a:r>
            <a:br>
              <a:rPr lang="en-US" sz="1900" b="0" dirty="0"/>
            </a:br>
            <a:r>
              <a:rPr lang="en-GB" sz="1900" b="0" dirty="0"/>
              <a:t>KMS</a:t>
            </a:r>
            <a:br>
              <a:rPr sz="1900" b="0" dirty="0"/>
            </a:br>
            <a:br>
              <a:rPr sz="1900" b="0" dirty="0"/>
            </a:br>
            <a:r>
              <a:rPr sz="2900" dirty="0">
                <a:solidFill>
                  <a:srgbClr val="000000"/>
                </a:solidFill>
              </a:rPr>
              <a:t>Prof Bill Buchanan OBE</a:t>
            </a:r>
            <a:br>
              <a:rPr sz="29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00" b="0" dirty="0"/>
            </a:br>
            <a:endParaRPr sz="1900" b="0" dirty="0"/>
          </a:p>
        </p:txBody>
      </p:sp>
      <p:sp>
        <p:nvSpPr>
          <p:cNvPr id="3" name="AutoShape 2">
            <a:extLst>
              <a:ext uri="{FF2B5EF4-FFF2-40B4-BE49-F238E27FC236}">
                <a16:creationId xmlns:a16="http://schemas.microsoft.com/office/drawing/2014/main" id="{BCABC707-D7DD-C9E6-9777-2DCA6A0728AA}"/>
              </a:ext>
            </a:extLst>
          </p:cNvPr>
          <p:cNvSpPr>
            <a:spLocks noChangeAspect="1" noChangeArrowheads="1"/>
          </p:cNvSpPr>
          <p:nvPr/>
        </p:nvSpPr>
        <p:spPr bwMode="auto">
          <a:xfrm>
            <a:off x="0" y="973138"/>
            <a:ext cx="9144000" cy="37687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Text&#10;&#10;Description automatically generated">
            <a:extLst>
              <a:ext uri="{FF2B5EF4-FFF2-40B4-BE49-F238E27FC236}">
                <a16:creationId xmlns:a16="http://schemas.microsoft.com/office/drawing/2014/main" id="{0FA52201-7008-2B99-5129-8DD48307E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pic>
        <p:nvPicPr>
          <p:cNvPr id="4" name="Picture 3" descr="A screenshot of a computer&#10;&#10;AI-generated content may be incorrect.">
            <a:hlinkClick r:id="rId3"/>
            <a:extLst>
              <a:ext uri="{FF2B5EF4-FFF2-40B4-BE49-F238E27FC236}">
                <a16:creationId xmlns:a16="http://schemas.microsoft.com/office/drawing/2014/main" id="{C6E08A5E-5BC0-4F52-D2A6-32155DC982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9053" y="-1"/>
            <a:ext cx="5694947" cy="5715000"/>
          </a:xfrm>
          <a:prstGeom prst="rect">
            <a:avLst/>
          </a:prstGeom>
        </p:spPr>
      </p:pic>
    </p:spTree>
    <p:extLst>
      <p:ext uri="{BB962C8B-B14F-4D97-AF65-F5344CB8AC3E}">
        <p14:creationId xmlns:p14="http://schemas.microsoft.com/office/powerpoint/2010/main" val="36916545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ublic Key Methods"/>
          <p:cNvSpPr txBox="1">
            <a:spLocks noGrp="1"/>
          </p:cNvSpPr>
          <p:nvPr>
            <p:ph type="title" idx="4294967295"/>
          </p:nvPr>
        </p:nvSpPr>
        <p:spPr>
          <a:xfrm>
            <a:off x="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4" name="Integer Factorization. Using prime numbers. Example: RSA. Digital Certs/SSL.…"/>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b="1"/>
            </a:pPr>
            <a:r>
              <a:t>Integer Factorization</a:t>
            </a:r>
            <a:r>
              <a:rPr b="0"/>
              <a:t>. Using prime numbers. Example: RSA. Digital Certs/SSL.</a:t>
            </a:r>
          </a:p>
          <a:p>
            <a:pPr marL="342900" indent="-342900" defTabSz="914400">
              <a:lnSpc>
                <a:spcPct val="100000"/>
              </a:lnSpc>
              <a:spcBef>
                <a:spcPts val="700"/>
              </a:spcBef>
              <a:defRPr sz="3200" b="1"/>
            </a:pPr>
            <a:r>
              <a:t>Discrete Logarithms</a:t>
            </a:r>
            <a:r>
              <a:rPr b="0"/>
              <a:t>. Y = G</a:t>
            </a:r>
            <a:r>
              <a:rPr b="0" baseline="30000"/>
              <a:t>x</a:t>
            </a:r>
            <a:r>
              <a:rPr b="0"/>
              <a:t> mod P. Example: ElGamal.</a:t>
            </a:r>
          </a:p>
          <a:p>
            <a:pPr marL="342900" indent="-342900" defTabSz="914400">
              <a:lnSpc>
                <a:spcPct val="100000"/>
              </a:lnSpc>
              <a:spcBef>
                <a:spcPts val="700"/>
              </a:spcBef>
              <a:defRPr sz="3200" b="1"/>
            </a:pPr>
            <a:r>
              <a:t>Elliptic Curve Relationships</a:t>
            </a:r>
            <a:r>
              <a:rPr b="0"/>
              <a:t>. Example: Elliptic Curve. Smart Cards, IoT, Tor, Bitcoin.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Public Key Methods"/>
          <p:cNvSpPr txBox="1">
            <a:spLocks noGrp="1"/>
          </p:cNvSpPr>
          <p:nvPr>
            <p:ph type="title" idx="4294967295"/>
          </p:nvPr>
        </p:nvSpPr>
        <p:spPr>
          <a:xfrm>
            <a:off x="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7" name="Integer Factorization. Using prime numbers. Example: RSA. Digital Certs/SSL.…"/>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b="1"/>
            </a:pPr>
            <a:r>
              <a:t>Integer Factorization</a:t>
            </a:r>
            <a:r>
              <a:rPr b="0"/>
              <a:t>. Using prime numbers. Example: RSA. Digital Certs/SSL.</a:t>
            </a:r>
          </a:p>
          <a:p>
            <a:pPr marL="342900" indent="-342900" defTabSz="914400">
              <a:lnSpc>
                <a:spcPct val="100000"/>
              </a:lnSpc>
              <a:spcBef>
                <a:spcPts val="700"/>
              </a:spcBef>
              <a:defRPr sz="3200" b="1"/>
            </a:pPr>
            <a:r>
              <a:t>Discrete Logarithms</a:t>
            </a:r>
            <a:r>
              <a:rPr b="0"/>
              <a:t>. Y = G</a:t>
            </a:r>
            <a:r>
              <a:rPr b="0" baseline="30000"/>
              <a:t>x</a:t>
            </a:r>
            <a:r>
              <a:rPr b="0"/>
              <a:t> mod P. Example: ElGamal.</a:t>
            </a:r>
          </a:p>
          <a:p>
            <a:pPr marL="342900" indent="-342900" defTabSz="914400">
              <a:lnSpc>
                <a:spcPct val="100000"/>
              </a:lnSpc>
              <a:spcBef>
                <a:spcPts val="700"/>
              </a:spcBef>
              <a:defRPr sz="3200" b="1"/>
            </a:pPr>
            <a:r>
              <a:t>Elliptic Curve Relationships</a:t>
            </a:r>
            <a:r>
              <a:rPr b="0"/>
              <a:t>. Example: Elliptic Curve. Smart Cards, IoT, Tor, Bitcoin. </a:t>
            </a:r>
          </a:p>
        </p:txBody>
      </p:sp>
      <p:grpSp>
        <p:nvGrpSpPr>
          <p:cNvPr id="80" name="AAEAAQAAAAAAAANRAAAAJDhjMWFmYjJiLWZhYTctNDdiMi05NGQ4LTlmZjliYjk5MDE0YQ.png"/>
          <p:cNvGrpSpPr/>
          <p:nvPr/>
        </p:nvGrpSpPr>
        <p:grpSpPr>
          <a:xfrm>
            <a:off x="1101180" y="2080472"/>
            <a:ext cx="7420521" cy="2916979"/>
            <a:chOff x="0" y="0"/>
            <a:chExt cx="7420520" cy="2916978"/>
          </a:xfrm>
        </p:grpSpPr>
        <p:pic>
          <p:nvPicPr>
            <p:cNvPr id="78" name="AAEAAQAAAAAAAANRAAAAJDhjMWFmYjJiLWZhYTctNDdiMi05NGQ4LTlmZjliYjk5MDE0YQ.png" descr="AAEAAQAAAAAAAANRAAAAJDhjMWFmYjJiLWZhYTctNDdiMi05NGQ4LTlmZjliYjk5MDE0YQ.png"/>
            <p:cNvPicPr>
              <a:picLocks noChangeAspect="1"/>
            </p:cNvPicPr>
            <p:nvPr/>
          </p:nvPicPr>
          <p:blipFill>
            <a:blip r:embed="rId2"/>
            <a:stretch>
              <a:fillRect/>
            </a:stretch>
          </p:blipFill>
          <p:spPr>
            <a:xfrm>
              <a:off x="203200" y="203200"/>
              <a:ext cx="7014121" cy="2472479"/>
            </a:xfrm>
            <a:prstGeom prst="rect">
              <a:avLst/>
            </a:prstGeom>
            <a:ln w="12700" cap="flat">
              <a:noFill/>
              <a:miter lim="400000"/>
            </a:ln>
            <a:effectLst/>
          </p:spPr>
        </p:pic>
        <p:pic>
          <p:nvPicPr>
            <p:cNvPr id="79" name="AAEAAQAAAAAAAANRAAAAJDhjMWFmYjJiLWZhYTctNDdiMi05NGQ4LTlmZjliYjk5MDE0YQ.png" descr="AAEAAQAAAAAAAANRAAAAJDhjMWFmYjJiLWZhYTctNDdiMi05NGQ4LTlmZjliYjk5MDE0YQ.png"/>
            <p:cNvPicPr>
              <a:picLocks noChangeAspect="1"/>
            </p:cNvPicPr>
            <p:nvPr/>
          </p:nvPicPr>
          <p:blipFill>
            <a:blip r:embed="rId3"/>
            <a:stretch>
              <a:fillRect/>
            </a:stretch>
          </p:blipFill>
          <p:spPr>
            <a:xfrm>
              <a:off x="0" y="0"/>
              <a:ext cx="7420521" cy="2916979"/>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80"/>
                                        </p:tgtEl>
                                        <p:attrNameLst>
                                          <p:attrName>style.visibility</p:attrName>
                                        </p:attrNameLst>
                                      </p:cBhvr>
                                      <p:to>
                                        <p:strVal val="visible"/>
                                      </p:to>
                                    </p:set>
                                    <p:anim calcmode="lin" valueType="num">
                                      <p:cBhvr>
                                        <p:cTn id="7" dur="1000" fill="hold"/>
                                        <p:tgtEl>
                                          <p:spTgt spid="80"/>
                                        </p:tgtEl>
                                        <p:attrNameLst>
                                          <p:attrName>ppt_x</p:attrName>
                                        </p:attrNameLst>
                                      </p:cBhvr>
                                      <p:tavLst>
                                        <p:tav tm="0">
                                          <p:val>
                                            <p:strVal val="0-#ppt_w/2"/>
                                          </p:val>
                                        </p:tav>
                                        <p:tav tm="100000">
                                          <p:val>
                                            <p:strVal val="#ppt_x"/>
                                          </p:val>
                                        </p:tav>
                                      </p:tavLst>
                                    </p:anim>
                                    <p:anim calcmode="lin" valueType="num">
                                      <p:cBhvr>
                                        <p:cTn id="8" dur="10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DAA6-A27B-5A42-8D6D-8F1313F31F4F}"/>
              </a:ext>
            </a:extLst>
          </p:cNvPr>
          <p:cNvSpPr>
            <a:spLocks noGrp="1"/>
          </p:cNvSpPr>
          <p:nvPr>
            <p:ph type="title"/>
          </p:nvPr>
        </p:nvSpPr>
        <p:spPr/>
        <p:txBody>
          <a:bodyPr/>
          <a:lstStyle/>
          <a:p>
            <a:r>
              <a:rPr lang="en-US" dirty="0"/>
              <a:t>Public Key Encryption Methods</a:t>
            </a:r>
          </a:p>
        </p:txBody>
      </p:sp>
      <p:sp>
        <p:nvSpPr>
          <p:cNvPr id="3" name="Text Placeholder 2">
            <a:extLst>
              <a:ext uri="{FF2B5EF4-FFF2-40B4-BE49-F238E27FC236}">
                <a16:creationId xmlns:a16="http://schemas.microsoft.com/office/drawing/2014/main" id="{F16A79FB-6AC2-1F4A-A642-D9F8F5F63AD3}"/>
              </a:ext>
            </a:extLst>
          </p:cNvPr>
          <p:cNvSpPr>
            <a:spLocks noGrp="1"/>
          </p:cNvSpPr>
          <p:nvPr>
            <p:ph type="body" idx="1"/>
          </p:nvPr>
        </p:nvSpPr>
        <p:spPr/>
        <p:txBody>
          <a:bodyPr/>
          <a:lstStyle/>
          <a:p>
            <a:endParaRPr lang="en-US"/>
          </a:p>
        </p:txBody>
      </p:sp>
      <p:pic>
        <p:nvPicPr>
          <p:cNvPr id="5122" name="Picture 2">
            <a:extLst>
              <a:ext uri="{FF2B5EF4-FFF2-40B4-BE49-F238E27FC236}">
                <a16:creationId xmlns:a16="http://schemas.microsoft.com/office/drawing/2014/main" id="{DF7AB37E-AAA4-B14E-B502-89DB9FC3E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12" y="921136"/>
            <a:ext cx="8720488" cy="4731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7284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hapter 4: Public Key    RSA  Prof Bill Buchanan OBE http://asecuritysite.com/crypto04 http://asecuritysite.com/encryption"/>
          <p:cNvSpPr txBox="1">
            <a:spLocks noGrp="1"/>
          </p:cNvSpPr>
          <p:nvPr>
            <p:ph type="title" idx="4294967295"/>
          </p:nvPr>
        </p:nvSpPr>
        <p:spPr>
          <a:xfrm>
            <a:off x="468311" y="845641"/>
            <a:ext cx="5327653" cy="4184106"/>
          </a:xfrm>
          <a:prstGeom prst="rect">
            <a:avLst/>
          </a:prstGeom>
        </p:spPr>
        <p:txBody>
          <a:bodyPr lIns="45718" tIns="45718" rIns="45718" bIns="45718">
            <a:normAutofit fontScale="90000"/>
          </a:bodyPr>
          <a:lstStyle/>
          <a:p>
            <a:pPr defTabSz="786383">
              <a:lnSpc>
                <a:spcPct val="100000"/>
              </a:lnSpc>
              <a:defRPr sz="3700" b="1">
                <a:latin typeface="+mj-lt"/>
                <a:ea typeface="+mj-ea"/>
                <a:cs typeface="+mj-cs"/>
                <a:sym typeface="Calibri"/>
              </a:defRPr>
            </a:pPr>
            <a:r>
              <a:rPr lang="en-GB" dirty="0"/>
              <a:t>Unit 4:</a:t>
            </a:r>
            <a:r>
              <a:rPr dirty="0"/>
              <a:t> Public Key</a:t>
            </a:r>
            <a:br>
              <a:rPr dirty="0"/>
            </a:br>
            <a:br>
              <a:rPr dirty="0"/>
            </a:br>
            <a:r>
              <a:rPr lang="en-US" dirty="0"/>
              <a:t>RSA</a:t>
            </a:r>
            <a:br>
              <a:rPr dirty="0"/>
            </a:br>
            <a:br>
              <a:rPr dirty="0"/>
            </a:br>
            <a:br>
              <a:rPr sz="1700" b="0" dirty="0"/>
            </a:br>
            <a:br>
              <a:rPr sz="1700" b="0" dirty="0"/>
            </a:br>
            <a:r>
              <a:rPr sz="2500" dirty="0">
                <a:solidFill>
                  <a:srgbClr val="000000"/>
                </a:solidFill>
              </a:rPr>
              <a:t>Prof Bill Buchanan OBE</a:t>
            </a:r>
            <a:br>
              <a:rPr sz="2500" dirty="0">
                <a:solidFill>
                  <a:srgbClr val="000000"/>
                </a:solidFill>
              </a:rPr>
            </a:br>
            <a:r>
              <a:rPr lang="en-GB" sz="1600" dirty="0">
                <a:sym typeface="Calibri"/>
              </a:rPr>
              <a:t>https://</a:t>
            </a:r>
            <a:r>
              <a:rPr lang="en-GB" sz="1600" dirty="0" err="1">
                <a:sym typeface="Calibri"/>
              </a:rPr>
              <a:t>asecuritysite.com</a:t>
            </a:r>
            <a:r>
              <a:rPr lang="en-GB" sz="1600" dirty="0">
                <a:sym typeface="Calibri"/>
              </a:rPr>
              <a:t>/</a:t>
            </a:r>
            <a:r>
              <a:rPr lang="en-GB" sz="1600" dirty="0" err="1">
                <a:sym typeface="Calibri"/>
              </a:rPr>
              <a:t>rsa</a:t>
            </a:r>
            <a:br>
              <a:rPr lang="en-GB" sz="1600" dirty="0">
                <a:sym typeface="Calibri"/>
              </a:rPr>
            </a:br>
            <a:r>
              <a:rPr lang="en-GB" sz="1600" dirty="0">
                <a:sym typeface="Calibri"/>
              </a:rPr>
              <a:t>https://</a:t>
            </a:r>
            <a:r>
              <a:rPr lang="en-GB" sz="1600" dirty="0" err="1">
                <a:sym typeface="Calibri"/>
              </a:rPr>
              <a:t>asecuritysite.com</a:t>
            </a:r>
            <a:r>
              <a:rPr lang="en-GB" sz="1600" dirty="0">
                <a:sym typeface="Calibri"/>
              </a:rPr>
              <a:t>/</a:t>
            </a:r>
            <a:r>
              <a:rPr lang="en-GB" sz="1600" dirty="0" err="1">
                <a:sym typeface="Calibri"/>
              </a:rPr>
              <a:t>ecc</a:t>
            </a:r>
            <a:br>
              <a:rPr lang="en-GB" sz="1600" dirty="0">
                <a:sym typeface="Calibri"/>
              </a:rPr>
            </a:br>
            <a:r>
              <a:rPr lang="en-GB" sz="1600" dirty="0">
                <a:sym typeface="Calibri"/>
              </a:rPr>
              <a:t>https://</a:t>
            </a:r>
            <a:r>
              <a:rPr lang="en-GB" sz="1600" dirty="0" err="1">
                <a:sym typeface="Calibri"/>
              </a:rPr>
              <a:t>asecuritysite.com</a:t>
            </a:r>
            <a:r>
              <a:rPr lang="en-GB" sz="1600" dirty="0">
                <a:sym typeface="Calibri"/>
              </a:rPr>
              <a:t>/</a:t>
            </a:r>
            <a:r>
              <a:rPr lang="en-GB" sz="1600" dirty="0" err="1">
                <a:sym typeface="Calibri"/>
              </a:rPr>
              <a:t>elgamal</a:t>
            </a:r>
            <a:br>
              <a:rPr sz="1700" b="0" dirty="0"/>
            </a:br>
            <a:endParaRPr sz="1700" b="0" dirty="0"/>
          </a:p>
        </p:txBody>
      </p:sp>
      <p:pic>
        <p:nvPicPr>
          <p:cNvPr id="3" name="Picture 2" descr="Text&#10;&#10;Description automatically generated">
            <a:extLst>
              <a:ext uri="{FF2B5EF4-FFF2-40B4-BE49-F238E27FC236}">
                <a16:creationId xmlns:a16="http://schemas.microsoft.com/office/drawing/2014/main" id="{EAAB8371-C898-2018-AEFA-88593B3167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556" y="1009057"/>
            <a:ext cx="4603227" cy="3860301"/>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p:cNvSpPr txBox="1">
            <a:spLocks noGrp="1"/>
          </p:cNvSpPr>
          <p:nvPr>
            <p:ph type="title" idx="4294967295"/>
          </p:nvPr>
        </p:nvSpPr>
        <p:spPr>
          <a:xfrm>
            <a:off x="457200" y="228600"/>
            <a:ext cx="8229600" cy="952500"/>
          </a:xfrm>
          <a:prstGeom prst="rect">
            <a:avLst/>
          </a:prstGeom>
        </p:spPr>
        <p:txBody>
          <a:bodyPr lIns="45718" tIns="45718" rIns="45718" bIns="45718"/>
          <a:lstStyle/>
          <a:p>
            <a:pPr algn="ctr" defTabSz="914400">
              <a:lnSpc>
                <a:spcPct val="100000"/>
              </a:lnSpc>
              <a:defRPr sz="4400">
                <a:solidFill>
                  <a:srgbClr val="000000"/>
                </a:solidFill>
                <a:latin typeface="+mj-lt"/>
                <a:ea typeface="+mj-ea"/>
                <a:cs typeface="+mj-cs"/>
                <a:sym typeface="Calibri"/>
              </a:defRPr>
            </a:pPr>
            <a:endParaRPr/>
          </a:p>
        </p:txBody>
      </p:sp>
      <p:sp>
        <p:nvSpPr>
          <p:cNvPr id="90"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91" name="image.png" descr="image.png"/>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SA"/>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sp>
        <p:nvSpPr>
          <p:cNvPr id="94" name="Two primes p, q.…"/>
          <p:cNvSpPr txBox="1">
            <a:spLocks noGrp="1"/>
          </p:cNvSpPr>
          <p:nvPr>
            <p:ph type="body" sz="half" idx="4294967295"/>
          </p:nvPr>
        </p:nvSpPr>
        <p:spPr>
          <a:xfrm>
            <a:off x="3995737" y="1463675"/>
            <a:ext cx="4519613" cy="3554413"/>
          </a:xfrm>
          <a:prstGeom prst="rect">
            <a:avLst/>
          </a:prstGeom>
        </p:spPr>
        <p:txBody>
          <a:bodyPr lIns="45718" tIns="45718" rIns="45718" bIns="45718"/>
          <a:lstStyle/>
          <a:p>
            <a:pPr marL="308610" indent="-308610" defTabSz="822958">
              <a:lnSpc>
                <a:spcPct val="72000"/>
              </a:lnSpc>
              <a:spcBef>
                <a:spcPts val="500"/>
              </a:spcBef>
            </a:pPr>
            <a:r>
              <a:t>Two primes p, q.</a:t>
            </a:r>
          </a:p>
          <a:p>
            <a:pPr marL="308610" indent="-308610" defTabSz="822958">
              <a:lnSpc>
                <a:spcPct val="72000"/>
              </a:lnSpc>
              <a:spcBef>
                <a:spcPts val="500"/>
              </a:spcBef>
            </a:pPr>
            <a:r>
              <a:t>Calculate N (modulus) as p x q eg 3 and 11. n=33.</a:t>
            </a:r>
          </a:p>
          <a:p>
            <a:pPr marL="308610" indent="-308610" defTabSz="822958">
              <a:lnSpc>
                <a:spcPct val="72000"/>
              </a:lnSpc>
              <a:spcBef>
                <a:spcPts val="500"/>
              </a:spcBef>
            </a:pPr>
            <a:r>
              <a:t>Calculate PHI as (p-1)x(q-1). PHI=20</a:t>
            </a:r>
          </a:p>
          <a:p>
            <a:pPr marL="308610" indent="-308610" defTabSz="822958">
              <a:lnSpc>
                <a:spcPct val="72000"/>
              </a:lnSpc>
              <a:spcBef>
                <a:spcPts val="500"/>
              </a:spcBef>
            </a:pPr>
            <a:r>
              <a:t>Select e for no common factor with PHI. e=3.</a:t>
            </a:r>
          </a:p>
          <a:p>
            <a:pPr marL="308610" indent="-308610" defTabSz="822958">
              <a:lnSpc>
                <a:spcPct val="72000"/>
              </a:lnSpc>
              <a:spcBef>
                <a:spcPts val="500"/>
              </a:spcBef>
              <a:defRPr>
                <a:solidFill>
                  <a:srgbClr val="C00000"/>
                </a:solidFill>
              </a:defRPr>
            </a:pPr>
            <a:r>
              <a:t>Encryption key [e,n] or [3,33].</a:t>
            </a:r>
          </a:p>
          <a:p>
            <a:pPr marL="308610" indent="-308610" defTabSz="822958">
              <a:lnSpc>
                <a:spcPct val="72000"/>
              </a:lnSpc>
              <a:spcBef>
                <a:spcPts val="500"/>
              </a:spcBef>
            </a:pPr>
            <a:r>
              <a:t>(d x e) mod 20 = 1</a:t>
            </a:r>
          </a:p>
          <a:p>
            <a:pPr marL="308610" indent="-308610" defTabSz="822958">
              <a:lnSpc>
                <a:spcPct val="72000"/>
              </a:lnSpc>
              <a:spcBef>
                <a:spcPts val="500"/>
              </a:spcBef>
            </a:pPr>
            <a:r>
              <a:t>(d x 3) mod 20 = 1</a:t>
            </a:r>
          </a:p>
          <a:p>
            <a:pPr marL="308610" indent="-308610" defTabSz="822958">
              <a:lnSpc>
                <a:spcPct val="72000"/>
              </a:lnSpc>
              <a:spcBef>
                <a:spcPts val="500"/>
              </a:spcBef>
            </a:pPr>
            <a:r>
              <a:t>d= 7</a:t>
            </a:r>
          </a:p>
          <a:p>
            <a:pPr marL="308610" indent="-308610" defTabSz="822958">
              <a:lnSpc>
                <a:spcPct val="72000"/>
              </a:lnSpc>
              <a:spcBef>
                <a:spcPts val="500"/>
              </a:spcBef>
              <a:defRPr>
                <a:solidFill>
                  <a:srgbClr val="C00000"/>
                </a:solidFill>
              </a:defRPr>
            </a:pPr>
            <a:r>
              <a:t>Decryption key [d,n] or [7,33]</a:t>
            </a:r>
          </a:p>
        </p:txBody>
      </p:sp>
      <p:pic>
        <p:nvPicPr>
          <p:cNvPr id="95" name="image.png" descr="image.png"/>
          <p:cNvPicPr>
            <a:picLocks noChangeAspect="1"/>
          </p:cNvPicPr>
          <p:nvPr/>
        </p:nvPicPr>
        <p:blipFill>
          <a:blip r:embed="rId2"/>
          <a:stretch>
            <a:fillRect/>
          </a:stretch>
        </p:blipFill>
        <p:spPr>
          <a:xfrm>
            <a:off x="-23813" y="2713036"/>
            <a:ext cx="3352802" cy="2339977"/>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SA"/>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sp>
        <p:nvSpPr>
          <p:cNvPr id="98" name="Encryption key [e,n] or [3,33].…"/>
          <p:cNvSpPr txBox="1">
            <a:spLocks noGrp="1"/>
          </p:cNvSpPr>
          <p:nvPr>
            <p:ph type="body" sz="half" idx="4294967295"/>
          </p:nvPr>
        </p:nvSpPr>
        <p:spPr>
          <a:xfrm>
            <a:off x="3455987" y="1079500"/>
            <a:ext cx="5688015" cy="3554413"/>
          </a:xfrm>
          <a:prstGeom prst="rect">
            <a:avLst/>
          </a:prstGeom>
        </p:spPr>
        <p:txBody>
          <a:bodyPr lIns="45718" tIns="45718" rIns="45718" bIns="45718"/>
          <a:lstStyle/>
          <a:p>
            <a:pPr marL="294893" indent="-294893" defTabSz="786383">
              <a:lnSpc>
                <a:spcPct val="100000"/>
              </a:lnSpc>
              <a:spcBef>
                <a:spcPts val="600"/>
              </a:spcBef>
              <a:defRPr sz="2700">
                <a:solidFill>
                  <a:srgbClr val="C00000"/>
                </a:solidFill>
              </a:defRPr>
            </a:pPr>
            <a:r>
              <a:t>Encryption key [e,n] or [3,33].</a:t>
            </a:r>
          </a:p>
          <a:p>
            <a:pPr marL="294893" indent="-294893" defTabSz="786383">
              <a:lnSpc>
                <a:spcPct val="100000"/>
              </a:lnSpc>
              <a:spcBef>
                <a:spcPts val="600"/>
              </a:spcBef>
              <a:defRPr sz="2700">
                <a:solidFill>
                  <a:srgbClr val="C00000"/>
                </a:solidFill>
              </a:defRPr>
            </a:pPr>
            <a:r>
              <a:t>Decryption key [d,n] or [7,33]</a:t>
            </a:r>
          </a:p>
          <a:p>
            <a:pPr marL="294893" indent="-294893" defTabSz="786383">
              <a:lnSpc>
                <a:spcPct val="100000"/>
              </a:lnSpc>
              <a:spcBef>
                <a:spcPts val="600"/>
              </a:spcBef>
              <a:defRPr sz="2700"/>
            </a:pPr>
            <a:r>
              <a:t>Cipher = M</a:t>
            </a:r>
            <a:r>
              <a:rPr baseline="29673"/>
              <a:t>e</a:t>
            </a:r>
            <a:r>
              <a:t> mod N</a:t>
            </a:r>
          </a:p>
          <a:p>
            <a:pPr marL="294893" indent="-294893" defTabSz="786383">
              <a:lnSpc>
                <a:spcPct val="100000"/>
              </a:lnSpc>
              <a:spcBef>
                <a:spcPts val="600"/>
              </a:spcBef>
              <a:buSzTx/>
              <a:buNone/>
              <a:defRPr sz="2700"/>
            </a:pPr>
            <a:r>
              <a:t>eg M=5.</a:t>
            </a:r>
          </a:p>
          <a:p>
            <a:pPr marL="294893" indent="-294893" defTabSz="786383">
              <a:lnSpc>
                <a:spcPct val="100000"/>
              </a:lnSpc>
              <a:spcBef>
                <a:spcPts val="600"/>
              </a:spcBef>
              <a:defRPr sz="2700"/>
            </a:pPr>
            <a:r>
              <a:t>Cipher = 5</a:t>
            </a:r>
            <a:r>
              <a:rPr baseline="29673"/>
              <a:t>3</a:t>
            </a:r>
            <a:r>
              <a:t> mod 33  = 26</a:t>
            </a:r>
          </a:p>
          <a:p>
            <a:pPr marL="294893" indent="-294893" defTabSz="786383">
              <a:lnSpc>
                <a:spcPct val="100000"/>
              </a:lnSpc>
              <a:spcBef>
                <a:spcPts val="600"/>
              </a:spcBef>
              <a:defRPr sz="2700"/>
            </a:pPr>
            <a:r>
              <a:t>Decipher = C</a:t>
            </a:r>
            <a:r>
              <a:rPr baseline="29673"/>
              <a:t>d</a:t>
            </a:r>
            <a:r>
              <a:t> mod N</a:t>
            </a:r>
          </a:p>
          <a:p>
            <a:pPr marL="294893" indent="-294893" defTabSz="786383">
              <a:lnSpc>
                <a:spcPct val="100000"/>
              </a:lnSpc>
              <a:spcBef>
                <a:spcPts val="600"/>
              </a:spcBef>
              <a:defRPr sz="2700"/>
            </a:pPr>
            <a:r>
              <a:t>Decipher = (26)</a:t>
            </a:r>
            <a:r>
              <a:rPr baseline="29673"/>
              <a:t>7</a:t>
            </a:r>
            <a:r>
              <a:t> mod 33 = 5</a:t>
            </a:r>
          </a:p>
        </p:txBody>
      </p:sp>
      <p:pic>
        <p:nvPicPr>
          <p:cNvPr id="99" name="image.png" descr="image.png"/>
          <p:cNvPicPr>
            <a:picLocks noChangeAspect="1"/>
          </p:cNvPicPr>
          <p:nvPr/>
        </p:nvPicPr>
        <p:blipFill>
          <a:blip r:embed="rId2"/>
          <a:stretch>
            <a:fillRect/>
          </a:stretch>
        </p:blipFill>
        <p:spPr>
          <a:xfrm>
            <a:off x="-23813" y="2713036"/>
            <a:ext cx="3352802" cy="2339977"/>
          </a:xfrm>
          <a:prstGeom prst="rect">
            <a:avLst/>
          </a:prstGeom>
          <a:ln w="12700">
            <a:miter lim="400000"/>
          </a:ln>
        </p:spPr>
      </p:pic>
      <p:grpSp>
        <p:nvGrpSpPr>
          <p:cNvPr id="102" name="Group">
            <a:hlinkClick r:id="rId3"/>
          </p:cNvPr>
          <p:cNvGrpSpPr/>
          <p:nvPr/>
        </p:nvGrpSpPr>
        <p:grpSpPr>
          <a:xfrm>
            <a:off x="236537" y="1498600"/>
            <a:ext cx="1019176" cy="431800"/>
            <a:chOff x="0" y="0"/>
            <a:chExt cx="1019175" cy="431800"/>
          </a:xfrm>
        </p:grpSpPr>
        <p:sp>
          <p:nvSpPr>
            <p:cNvPr id="100" name="Rectangle"/>
            <p:cNvSpPr/>
            <p:nvPr/>
          </p:nvSpPr>
          <p:spPr>
            <a:xfrm>
              <a:off x="0" y="0"/>
              <a:ext cx="1019176" cy="431800"/>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01" name="Example"/>
            <p:cNvSpPr txBox="1"/>
            <p:nvPr/>
          </p:nvSpPr>
          <p:spPr>
            <a:xfrm>
              <a:off x="0" y="30478"/>
              <a:ext cx="1019176"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a:solidFill>
                    <a:srgbClr val="FFFFFF"/>
                  </a:solidFill>
                  <a:latin typeface="+mj-lt"/>
                  <a:ea typeface="+mj-ea"/>
                  <a:cs typeface="+mj-cs"/>
                  <a:sym typeface="Calibri"/>
                </a:defRPr>
              </a:lvl1pPr>
            </a:lstStyle>
            <a:p>
              <a:r>
                <a:t>Example</a:t>
              </a:r>
            </a:p>
          </p:txBody>
        </p:sp>
      </p:grpSp>
      <p:grpSp>
        <p:nvGrpSpPr>
          <p:cNvPr id="105" name="Group">
            <a:hlinkClick r:id="rId4"/>
          </p:cNvPr>
          <p:cNvGrpSpPr/>
          <p:nvPr/>
        </p:nvGrpSpPr>
        <p:grpSpPr>
          <a:xfrm>
            <a:off x="250825" y="935037"/>
            <a:ext cx="1019175" cy="431801"/>
            <a:chOff x="0" y="0"/>
            <a:chExt cx="1019175" cy="431800"/>
          </a:xfrm>
        </p:grpSpPr>
        <p:sp>
          <p:nvSpPr>
            <p:cNvPr id="103"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04" name="Calc"/>
            <p:cNvSpPr txBox="1"/>
            <p:nvPr/>
          </p:nvSpPr>
          <p:spPr>
            <a:xfrm>
              <a:off x="0" y="30479"/>
              <a:ext cx="10191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a:solidFill>
                    <a:srgbClr val="FFFFFF"/>
                  </a:solidFill>
                  <a:latin typeface="+mj-lt"/>
                  <a:ea typeface="+mj-ea"/>
                  <a:cs typeface="+mj-cs"/>
                  <a:sym typeface="Calibri"/>
                </a:defRPr>
              </a:lvl1pPr>
            </a:lstStyle>
            <a:p>
              <a:r>
                <a:t>Calc</a:t>
              </a:r>
            </a:p>
          </p:txBody>
        </p:sp>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SA"/>
          <p:cNvSpPr txBox="1">
            <a:spLocks noGrp="1"/>
          </p:cNvSpPr>
          <p:nvPr>
            <p:ph type="title" idx="4294967295"/>
          </p:nvPr>
        </p:nvSpPr>
        <p:spPr>
          <a:xfrm>
            <a:off x="0" y="285749"/>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pic>
        <p:nvPicPr>
          <p:cNvPr id="108" name="image.png" descr="image.png"/>
          <p:cNvPicPr>
            <a:picLocks noChangeAspect="1"/>
          </p:cNvPicPr>
          <p:nvPr/>
        </p:nvPicPr>
        <p:blipFill>
          <a:blip r:embed="rId2"/>
          <a:stretch>
            <a:fillRect/>
          </a:stretch>
        </p:blipFill>
        <p:spPr>
          <a:xfrm>
            <a:off x="-23813" y="2713035"/>
            <a:ext cx="3352802" cy="2339978"/>
          </a:xfrm>
          <a:prstGeom prst="rect">
            <a:avLst/>
          </a:prstGeom>
          <a:ln w="12700">
            <a:miter lim="400000"/>
          </a:ln>
        </p:spPr>
      </p:pic>
      <p:pic>
        <p:nvPicPr>
          <p:cNvPr id="109" name="Picture 2" descr="Picture 2"/>
          <p:cNvPicPr>
            <a:picLocks noChangeAspect="1"/>
          </p:cNvPicPr>
          <p:nvPr/>
        </p:nvPicPr>
        <p:blipFill>
          <a:blip r:embed="rId3"/>
          <a:stretch>
            <a:fillRect/>
          </a:stretch>
        </p:blipFill>
        <p:spPr>
          <a:xfrm>
            <a:off x="5815233" y="400495"/>
            <a:ext cx="3140033" cy="5314505"/>
          </a:xfrm>
          <a:prstGeom prst="rect">
            <a:avLst/>
          </a:prstGeom>
          <a:ln w="12700">
            <a:miter lim="400000"/>
          </a:ln>
        </p:spPr>
      </p:pic>
      <p:pic>
        <p:nvPicPr>
          <p:cNvPr id="110" name="Picture 4" descr="Picture 4"/>
          <p:cNvPicPr>
            <a:picLocks noChangeAspect="1"/>
          </p:cNvPicPr>
          <p:nvPr/>
        </p:nvPicPr>
        <p:blipFill>
          <a:blip r:embed="rId4"/>
          <a:stretch>
            <a:fillRect/>
          </a:stretch>
        </p:blipFill>
        <p:spPr>
          <a:xfrm>
            <a:off x="39687" y="2340864"/>
            <a:ext cx="5600307" cy="3308289"/>
          </a:xfrm>
          <a:prstGeom prst="rect">
            <a:avLst/>
          </a:prstGeom>
          <a:ln w="12700">
            <a:miter lim="400000"/>
          </a:ln>
        </p:spPr>
      </p:pic>
      <p:sp>
        <p:nvSpPr>
          <p:cNvPr id="111" name="TextBox 5"/>
          <p:cNvSpPr txBox="1"/>
          <p:nvPr/>
        </p:nvSpPr>
        <p:spPr>
          <a:xfrm>
            <a:off x="1312735" y="238684"/>
            <a:ext cx="4032505" cy="370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r>
              <a:t>openssl genrsa -out private.pem 1024</a:t>
            </a:r>
          </a:p>
        </p:txBody>
      </p:sp>
      <p:sp>
        <p:nvSpPr>
          <p:cNvPr id="112" name="TextBox 16"/>
          <p:cNvSpPr txBox="1"/>
          <p:nvPr/>
        </p:nvSpPr>
        <p:spPr>
          <a:xfrm>
            <a:off x="210311" y="1932233"/>
            <a:ext cx="4032505" cy="370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r>
              <a:t>cat private.pem</a:t>
            </a:r>
          </a:p>
        </p:txBody>
      </p:sp>
      <p:sp>
        <p:nvSpPr>
          <p:cNvPr id="113" name="TextBox 17"/>
          <p:cNvSpPr txBox="1"/>
          <p:nvPr/>
        </p:nvSpPr>
        <p:spPr>
          <a:xfrm>
            <a:off x="5639992" y="31167"/>
            <a:ext cx="4032505" cy="370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r>
              <a:t>openssl rsa -in private.pem -text </a:t>
            </a:r>
          </a:p>
        </p:txBody>
      </p:sp>
      <p:sp>
        <p:nvSpPr>
          <p:cNvPr id="114" name="Rectangle 7"/>
          <p:cNvSpPr txBox="1"/>
          <p:nvPr/>
        </p:nvSpPr>
        <p:spPr>
          <a:xfrm>
            <a:off x="1581805" y="689689"/>
            <a:ext cx="2260549"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786383">
              <a:spcBef>
                <a:spcPts val="600"/>
              </a:spcBef>
              <a:defRPr sz="2700"/>
            </a:pPr>
            <a:r>
              <a:t>C = M</a:t>
            </a:r>
            <a:r>
              <a:rPr baseline="29673"/>
              <a:t>e</a:t>
            </a:r>
            <a:r>
              <a:t> mod N</a:t>
            </a:r>
          </a:p>
        </p:txBody>
      </p:sp>
      <p:sp>
        <p:nvSpPr>
          <p:cNvPr id="115" name="Rectangle 20"/>
          <p:cNvSpPr txBox="1"/>
          <p:nvPr/>
        </p:nvSpPr>
        <p:spPr>
          <a:xfrm>
            <a:off x="1581805" y="1179720"/>
            <a:ext cx="222254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786383">
              <a:spcBef>
                <a:spcPts val="600"/>
              </a:spcBef>
              <a:defRPr sz="2700"/>
            </a:pPr>
            <a:r>
              <a:t>D = C</a:t>
            </a:r>
            <a:r>
              <a:rPr baseline="29673"/>
              <a:t>d</a:t>
            </a:r>
            <a:r>
              <a:t> mod N</a:t>
            </a:r>
          </a:p>
        </p:txBody>
      </p:sp>
      <p:sp>
        <p:nvSpPr>
          <p:cNvPr id="116" name="Straight Arrow Connector 9"/>
          <p:cNvSpPr/>
          <p:nvPr/>
        </p:nvSpPr>
        <p:spPr>
          <a:xfrm flipV="1">
            <a:off x="3943350" y="689688"/>
            <a:ext cx="1871884" cy="245351"/>
          </a:xfrm>
          <a:prstGeom prst="line">
            <a:avLst/>
          </a:prstGeom>
          <a:ln w="25400">
            <a:solidFill>
              <a:schemeClr val="accent1"/>
            </a:solidFill>
            <a:tailEnd type="triangle"/>
          </a:ln>
        </p:spPr>
        <p:txBody>
          <a:bodyPr lIns="45718" tIns="45718" rIns="45718" bIns="45718"/>
          <a:lstStyle/>
          <a:p>
            <a:endParaRPr/>
          </a:p>
        </p:txBody>
      </p:sp>
      <p:sp>
        <p:nvSpPr>
          <p:cNvPr id="117" name="Straight Arrow Connector 11"/>
          <p:cNvSpPr/>
          <p:nvPr/>
        </p:nvSpPr>
        <p:spPr>
          <a:xfrm>
            <a:off x="2762577" y="1037394"/>
            <a:ext cx="3052657" cy="1157320"/>
          </a:xfrm>
          <a:prstGeom prst="line">
            <a:avLst/>
          </a:prstGeom>
          <a:ln w="25400">
            <a:solidFill>
              <a:schemeClr val="accent1"/>
            </a:solidFill>
            <a:tailEnd type="triangle"/>
          </a:ln>
        </p:spPr>
        <p:txBody>
          <a:bodyPr lIns="45718" tIns="45718" rIns="45718" bIns="45718"/>
          <a:lstStyle/>
          <a:p>
            <a:endParaRPr/>
          </a:p>
        </p:txBody>
      </p:sp>
      <p:sp>
        <p:nvSpPr>
          <p:cNvPr id="118" name="Straight Arrow Connector 13"/>
          <p:cNvSpPr/>
          <p:nvPr/>
        </p:nvSpPr>
        <p:spPr>
          <a:xfrm>
            <a:off x="2690446" y="1486712"/>
            <a:ext cx="3200400" cy="929597"/>
          </a:xfrm>
          <a:prstGeom prst="line">
            <a:avLst/>
          </a:prstGeom>
          <a:ln w="25400">
            <a:solidFill>
              <a:schemeClr val="accent1"/>
            </a:solidFill>
            <a:tailEnd type="triangle"/>
          </a:ln>
        </p:spPr>
        <p:txBody>
          <a:bodyPr lIns="45718" tIns="45718" rIns="45718" bIns="45718"/>
          <a:lstStyle/>
          <a:p>
            <a:endParaRPr/>
          </a:p>
        </p:txBody>
      </p:sp>
      <p:sp>
        <p:nvSpPr>
          <p:cNvPr id="119" name="Rectangle 27"/>
          <p:cNvSpPr txBox="1"/>
          <p:nvPr/>
        </p:nvSpPr>
        <p:spPr>
          <a:xfrm>
            <a:off x="2604202" y="1845386"/>
            <a:ext cx="1028698"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786383">
              <a:spcBef>
                <a:spcPts val="600"/>
              </a:spcBef>
              <a:defRPr sz="2700"/>
            </a:lvl1pPr>
          </a:lstStyle>
          <a:p>
            <a:r>
              <a:t>N=p q</a:t>
            </a:r>
          </a:p>
        </p:txBody>
      </p:sp>
      <p:sp>
        <p:nvSpPr>
          <p:cNvPr id="120" name="Straight Arrow Connector 28"/>
          <p:cNvSpPr/>
          <p:nvPr/>
        </p:nvSpPr>
        <p:spPr>
          <a:xfrm>
            <a:off x="3193825" y="2374853"/>
            <a:ext cx="2697022" cy="2511433"/>
          </a:xfrm>
          <a:prstGeom prst="line">
            <a:avLst/>
          </a:prstGeom>
          <a:ln w="25400">
            <a:solidFill>
              <a:schemeClr val="accent1"/>
            </a:solidFill>
            <a:tailEnd type="triangle"/>
          </a:ln>
        </p:spPr>
        <p:txBody>
          <a:bodyPr lIns="45718" tIns="45718" rIns="45718" bIns="45718"/>
          <a:lstStyle/>
          <a:p>
            <a:endParaRPr/>
          </a:p>
        </p:txBody>
      </p:sp>
      <p:sp>
        <p:nvSpPr>
          <p:cNvPr id="121" name="Straight Arrow Connector 30"/>
          <p:cNvSpPr/>
          <p:nvPr/>
        </p:nvSpPr>
        <p:spPr>
          <a:xfrm>
            <a:off x="3504229" y="2309460"/>
            <a:ext cx="2386618" cy="1633442"/>
          </a:xfrm>
          <a:prstGeom prst="line">
            <a:avLst/>
          </a:prstGeom>
          <a:ln w="25400">
            <a:solidFill>
              <a:schemeClr val="accent1"/>
            </a:solidFill>
            <a:tailEnd type="triangle"/>
          </a:ln>
        </p:spPr>
        <p:txBody>
          <a:bodyPr lIns="45718" tIns="45718" rIns="45718" bIns="45718"/>
          <a:lstStyle/>
          <a:p>
            <a:endParaRPr/>
          </a:p>
        </p:txBody>
      </p:sp>
      <p:grpSp>
        <p:nvGrpSpPr>
          <p:cNvPr id="124" name="Picture 3"/>
          <p:cNvGrpSpPr/>
          <p:nvPr/>
        </p:nvGrpSpPr>
        <p:grpSpPr>
          <a:xfrm>
            <a:off x="-14465" y="1137117"/>
            <a:ext cx="8904044" cy="3559669"/>
            <a:chOff x="0" y="0"/>
            <a:chExt cx="8904043" cy="3559667"/>
          </a:xfrm>
        </p:grpSpPr>
        <p:pic>
          <p:nvPicPr>
            <p:cNvPr id="123" name="Picture 3" descr="Picture 3"/>
            <p:cNvPicPr>
              <a:picLocks noChangeAspect="1"/>
            </p:cNvPicPr>
            <p:nvPr/>
          </p:nvPicPr>
          <p:blipFill>
            <a:blip r:embed="rId5"/>
            <a:stretch>
              <a:fillRect/>
            </a:stretch>
          </p:blipFill>
          <p:spPr>
            <a:xfrm>
              <a:off x="203200" y="203200"/>
              <a:ext cx="8497644" cy="3115168"/>
            </a:xfrm>
            <a:prstGeom prst="rect">
              <a:avLst/>
            </a:prstGeom>
            <a:ln>
              <a:noFill/>
            </a:ln>
            <a:effectLst/>
          </p:spPr>
        </p:pic>
        <p:pic>
          <p:nvPicPr>
            <p:cNvPr id="122" name="Picture 3" descr="Picture 3"/>
            <p:cNvPicPr>
              <a:picLocks/>
            </p:cNvPicPr>
            <p:nvPr/>
          </p:nvPicPr>
          <p:blipFill>
            <a:blip r:embed="rId6"/>
            <a:stretch>
              <a:fillRect/>
            </a:stretch>
          </p:blipFill>
          <p:spPr>
            <a:xfrm>
              <a:off x="0" y="0"/>
              <a:ext cx="8904044" cy="3559668"/>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24"/>
                                        </p:tgtEl>
                                        <p:attrNameLst>
                                          <p:attrName>style.visibility</p:attrName>
                                        </p:attrNameLst>
                                      </p:cBhvr>
                                      <p:to>
                                        <p:strVal val="visible"/>
                                      </p:to>
                                    </p:set>
                                    <p:anim calcmode="lin" valueType="num">
                                      <p:cBhvr>
                                        <p:cTn id="7" dur="500" fill="hold"/>
                                        <p:tgtEl>
                                          <p:spTgt spid="124"/>
                                        </p:tgtEl>
                                        <p:attrNameLst>
                                          <p:attrName>ppt_x</p:attrName>
                                        </p:attrNameLst>
                                      </p:cBhvr>
                                      <p:tavLst>
                                        <p:tav tm="0">
                                          <p:val>
                                            <p:strVal val="#ppt_x"/>
                                          </p:val>
                                        </p:tav>
                                        <p:tav tm="100000">
                                          <p:val>
                                            <p:strVal val="#ppt_x"/>
                                          </p:val>
                                        </p:tav>
                                      </p:tavLst>
                                    </p:anim>
                                    <p:anim calcmode="lin" valueType="num">
                                      <p:cBhvr>
                                        <p:cTn id="8"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156EE-B0E9-3012-FE99-BC13FAA1FA88}"/>
            </a:ext>
          </a:extLst>
        </p:cNvPr>
        <p:cNvGrpSpPr/>
        <p:nvPr/>
      </p:nvGrpSpPr>
      <p:grpSpPr>
        <a:xfrm>
          <a:off x="0" y="0"/>
          <a:ext cx="0" cy="0"/>
          <a:chOff x="0" y="0"/>
          <a:chExt cx="0" cy="0"/>
        </a:xfrm>
      </p:grpSpPr>
      <p:sp>
        <p:nvSpPr>
          <p:cNvPr id="107" name="RSA">
            <a:extLst>
              <a:ext uri="{FF2B5EF4-FFF2-40B4-BE49-F238E27FC236}">
                <a16:creationId xmlns:a16="http://schemas.microsoft.com/office/drawing/2014/main" id="{15BA06C9-C3A3-D683-7E36-CEB3229CB72F}"/>
              </a:ext>
            </a:extLst>
          </p:cNvPr>
          <p:cNvSpPr txBox="1">
            <a:spLocks noGrp="1"/>
          </p:cNvSpPr>
          <p:nvPr>
            <p:ph type="title" idx="4294967295"/>
          </p:nvPr>
        </p:nvSpPr>
        <p:spPr>
          <a:xfrm>
            <a:off x="0" y="285749"/>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rPr dirty="0"/>
              <a:t>RSA</a:t>
            </a:r>
            <a:r>
              <a:rPr lang="en-US" dirty="0"/>
              <a:t>-OAEP and RSA-PSS</a:t>
            </a:r>
            <a:endParaRPr dirty="0"/>
          </a:p>
        </p:txBody>
      </p:sp>
      <p:pic>
        <p:nvPicPr>
          <p:cNvPr id="108" name="image.png" descr="image.png">
            <a:extLst>
              <a:ext uri="{FF2B5EF4-FFF2-40B4-BE49-F238E27FC236}">
                <a16:creationId xmlns:a16="http://schemas.microsoft.com/office/drawing/2014/main" id="{2857E106-DF2C-0C84-9D20-70B0E0699BE8}"/>
              </a:ext>
            </a:extLst>
          </p:cNvPr>
          <p:cNvPicPr>
            <a:picLocks noChangeAspect="1"/>
          </p:cNvPicPr>
          <p:nvPr/>
        </p:nvPicPr>
        <p:blipFill>
          <a:blip r:embed="rId2"/>
          <a:stretch>
            <a:fillRect/>
          </a:stretch>
        </p:blipFill>
        <p:spPr>
          <a:xfrm>
            <a:off x="-23813" y="2713035"/>
            <a:ext cx="3352802" cy="2339978"/>
          </a:xfrm>
          <a:prstGeom prst="rect">
            <a:avLst/>
          </a:prstGeom>
          <a:ln w="12700">
            <a:miter lim="400000"/>
          </a:ln>
        </p:spPr>
      </p:pic>
      <p:pic>
        <p:nvPicPr>
          <p:cNvPr id="3" name="Picture 2" descr="A screenshot of a computer&#10;&#10;AI-generated content may be incorrect.">
            <a:extLst>
              <a:ext uri="{FF2B5EF4-FFF2-40B4-BE49-F238E27FC236}">
                <a16:creationId xmlns:a16="http://schemas.microsoft.com/office/drawing/2014/main" id="{CA7BBA0F-5653-DBC0-7480-0416983B4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012" y="868454"/>
            <a:ext cx="5120001" cy="2913433"/>
          </a:xfrm>
          <a:prstGeom prst="rect">
            <a:avLst/>
          </a:prstGeom>
        </p:spPr>
      </p:pic>
      <p:pic>
        <p:nvPicPr>
          <p:cNvPr id="5" name="Picture 4" descr="A screenshot of a computer&#10;&#10;AI-generated content may be incorrect.">
            <a:hlinkClick r:id="rId4"/>
            <a:extLst>
              <a:ext uri="{FF2B5EF4-FFF2-40B4-BE49-F238E27FC236}">
                <a16:creationId xmlns:a16="http://schemas.microsoft.com/office/drawing/2014/main" id="{7E0C0389-C89C-7E5C-EC8F-13BBFE447A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0224" y="2284046"/>
            <a:ext cx="5155031" cy="2913432"/>
          </a:xfrm>
          <a:prstGeom prst="rect">
            <a:avLst/>
          </a:prstGeom>
        </p:spPr>
      </p:pic>
    </p:spTree>
    <p:extLst>
      <p:ext uri="{BB962C8B-B14F-4D97-AF65-F5344CB8AC3E}">
        <p14:creationId xmlns:p14="http://schemas.microsoft.com/office/powerpoint/2010/main" val="281199460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SA"/>
          <p:cNvSpPr txBox="1">
            <a:spLocks noGrp="1"/>
          </p:cNvSpPr>
          <p:nvPr>
            <p:ph type="title" idx="4294967295"/>
          </p:nvPr>
        </p:nvSpPr>
        <p:spPr>
          <a:xfrm>
            <a:off x="0" y="-2118"/>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Key ring</a:t>
            </a:r>
          </a:p>
        </p:txBody>
      </p:sp>
      <p:pic>
        <p:nvPicPr>
          <p:cNvPr id="127" name="1MBvR8aTzMen.png" descr="1MBvR8aTzMen.png"/>
          <p:cNvPicPr>
            <a:picLocks noChangeAspect="1"/>
          </p:cNvPicPr>
          <p:nvPr/>
        </p:nvPicPr>
        <p:blipFill>
          <a:blip r:embed="rId2"/>
          <a:stretch>
            <a:fillRect/>
          </a:stretch>
        </p:blipFill>
        <p:spPr>
          <a:xfrm>
            <a:off x="-242104" y="726773"/>
            <a:ext cx="9577408" cy="5149094"/>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Bruce"/>
          <p:cNvSpPr txBox="1">
            <a:spLocks noGrp="1"/>
          </p:cNvSpPr>
          <p:nvPr>
            <p:ph type="title"/>
          </p:nvPr>
        </p:nvSpPr>
        <p:spPr>
          <a:xfrm>
            <a:off x="0" y="285750"/>
            <a:ext cx="7886700" cy="649701"/>
          </a:xfrm>
          <a:prstGeom prst="rect">
            <a:avLst/>
          </a:prstGeom>
        </p:spPr>
        <p:txBody>
          <a:bodyPr/>
          <a:lstStyle/>
          <a:p>
            <a:r>
              <a:t>Bruce</a:t>
            </a:r>
          </a:p>
        </p:txBody>
      </p:sp>
      <p:pic>
        <p:nvPicPr>
          <p:cNvPr id="42" name="Image" descr="Image"/>
          <p:cNvPicPr>
            <a:picLocks noChangeAspect="1"/>
          </p:cNvPicPr>
          <p:nvPr/>
        </p:nvPicPr>
        <p:blipFill>
          <a:blip r:embed="rId2"/>
          <a:stretch>
            <a:fillRect/>
          </a:stretch>
        </p:blipFill>
        <p:spPr>
          <a:xfrm>
            <a:off x="58340" y="948928"/>
            <a:ext cx="1640499" cy="2476521"/>
          </a:xfrm>
          <a:prstGeom prst="rect">
            <a:avLst/>
          </a:prstGeom>
          <a:ln w="12700">
            <a:miter lim="400000"/>
          </a:ln>
        </p:spPr>
      </p:pic>
      <p:grpSp>
        <p:nvGrpSpPr>
          <p:cNvPr id="45" name="Image"/>
          <p:cNvGrpSpPr/>
          <p:nvPr/>
        </p:nvGrpSpPr>
        <p:grpSpPr>
          <a:xfrm>
            <a:off x="1824198" y="422671"/>
            <a:ext cx="4262808" cy="2875261"/>
            <a:chOff x="0" y="0"/>
            <a:chExt cx="4262806" cy="2875259"/>
          </a:xfrm>
        </p:grpSpPr>
        <p:pic>
          <p:nvPicPr>
            <p:cNvPr id="44" name="Image" descr="Image"/>
            <p:cNvPicPr>
              <a:picLocks noChangeAspect="1"/>
            </p:cNvPicPr>
            <p:nvPr/>
          </p:nvPicPr>
          <p:blipFill>
            <a:blip r:embed="rId3"/>
            <a:stretch>
              <a:fillRect/>
            </a:stretch>
          </p:blipFill>
          <p:spPr>
            <a:xfrm>
              <a:off x="50800" y="38099"/>
              <a:ext cx="4161207" cy="2722861"/>
            </a:xfrm>
            <a:prstGeom prst="rect">
              <a:avLst/>
            </a:prstGeom>
            <a:ln>
              <a:noFill/>
            </a:ln>
            <a:effectLst/>
          </p:spPr>
        </p:pic>
        <p:pic>
          <p:nvPicPr>
            <p:cNvPr id="43" name="Image" descr="Image"/>
            <p:cNvPicPr>
              <a:picLocks/>
            </p:cNvPicPr>
            <p:nvPr/>
          </p:nvPicPr>
          <p:blipFill>
            <a:blip r:embed="rId4"/>
            <a:stretch>
              <a:fillRect/>
            </a:stretch>
          </p:blipFill>
          <p:spPr>
            <a:xfrm>
              <a:off x="0" y="-1"/>
              <a:ext cx="4262807" cy="2875261"/>
            </a:xfrm>
            <a:prstGeom prst="rect">
              <a:avLst/>
            </a:prstGeom>
            <a:effectLst/>
          </p:spPr>
        </p:pic>
      </p:grpSp>
      <p:pic>
        <p:nvPicPr>
          <p:cNvPr id="46" name="Image" descr="Image"/>
          <p:cNvPicPr>
            <a:picLocks noChangeAspect="1"/>
          </p:cNvPicPr>
          <p:nvPr/>
        </p:nvPicPr>
        <p:blipFill>
          <a:blip r:embed="rId5"/>
          <a:stretch>
            <a:fillRect/>
          </a:stretch>
        </p:blipFill>
        <p:spPr>
          <a:xfrm>
            <a:off x="162642" y="4344590"/>
            <a:ext cx="8323976" cy="1023156"/>
          </a:xfrm>
          <a:prstGeom prst="rect">
            <a:avLst/>
          </a:prstGeom>
          <a:ln w="12700">
            <a:miter lim="400000"/>
          </a:ln>
        </p:spPr>
      </p:pic>
      <p:grpSp>
        <p:nvGrpSpPr>
          <p:cNvPr id="49" name="Image"/>
          <p:cNvGrpSpPr/>
          <p:nvPr/>
        </p:nvGrpSpPr>
        <p:grpSpPr>
          <a:xfrm>
            <a:off x="6161566" y="291312"/>
            <a:ext cx="2973311" cy="2172333"/>
            <a:chOff x="0" y="0"/>
            <a:chExt cx="2973310" cy="2172332"/>
          </a:xfrm>
        </p:grpSpPr>
        <p:pic>
          <p:nvPicPr>
            <p:cNvPr id="48" name="Image" descr="Image"/>
            <p:cNvPicPr>
              <a:picLocks noChangeAspect="1"/>
            </p:cNvPicPr>
            <p:nvPr/>
          </p:nvPicPr>
          <p:blipFill>
            <a:blip r:embed="rId6"/>
            <a:stretch>
              <a:fillRect/>
            </a:stretch>
          </p:blipFill>
          <p:spPr>
            <a:xfrm>
              <a:off x="50800" y="38099"/>
              <a:ext cx="2871711" cy="2019934"/>
            </a:xfrm>
            <a:prstGeom prst="rect">
              <a:avLst/>
            </a:prstGeom>
            <a:ln>
              <a:noFill/>
            </a:ln>
            <a:effectLst/>
          </p:spPr>
        </p:pic>
        <p:pic>
          <p:nvPicPr>
            <p:cNvPr id="47" name="Image" descr="Image"/>
            <p:cNvPicPr>
              <a:picLocks/>
            </p:cNvPicPr>
            <p:nvPr/>
          </p:nvPicPr>
          <p:blipFill>
            <a:blip r:embed="rId7"/>
            <a:stretch>
              <a:fillRect/>
            </a:stretch>
          </p:blipFill>
          <p:spPr>
            <a:xfrm>
              <a:off x="0" y="-1"/>
              <a:ext cx="2973311" cy="2172334"/>
            </a:xfrm>
            <a:prstGeom prst="rect">
              <a:avLst/>
            </a:prstGeom>
            <a:effectLst/>
          </p:spPr>
        </p:pic>
      </p:grpSp>
      <p:pic>
        <p:nvPicPr>
          <p:cNvPr id="50" name="Image" descr="Image"/>
          <p:cNvPicPr>
            <a:picLocks noChangeAspect="1"/>
          </p:cNvPicPr>
          <p:nvPr/>
        </p:nvPicPr>
        <p:blipFill>
          <a:blip r:embed="rId8"/>
          <a:stretch>
            <a:fillRect/>
          </a:stretch>
        </p:blipFill>
        <p:spPr>
          <a:xfrm>
            <a:off x="5472364" y="2418545"/>
            <a:ext cx="3611714" cy="1789440"/>
          </a:xfrm>
          <a:prstGeom prst="rect">
            <a:avLst/>
          </a:prstGeom>
          <a:ln w="12700">
            <a:miter lim="400000"/>
          </a:ln>
        </p:spPr>
      </p:pic>
      <p:pic>
        <p:nvPicPr>
          <p:cNvPr id="51" name="1*WPWHNtlGgHDPrMKgAPo-3Q.jpeg" descr="1*WPWHNtlGgHDPrMKgAPo-3Q.jpeg"/>
          <p:cNvPicPr>
            <a:picLocks noChangeAspect="1"/>
          </p:cNvPicPr>
          <p:nvPr/>
        </p:nvPicPr>
        <p:blipFill>
          <a:blip r:embed="rId9"/>
          <a:stretch>
            <a:fillRect/>
          </a:stretch>
        </p:blipFill>
        <p:spPr>
          <a:xfrm>
            <a:off x="152311" y="377247"/>
            <a:ext cx="7265709" cy="390232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5"/>
                                        </p:tgtEl>
                                        <p:attrNameLst>
                                          <p:attrName>style.visibility</p:attrName>
                                        </p:attrNameLst>
                                      </p:cBhvr>
                                      <p:to>
                                        <p:strVal val="visible"/>
                                      </p:to>
                                    </p:set>
                                    <p:anim calcmode="lin" valueType="num">
                                      <p:cBhvr>
                                        <p:cTn id="7" dur="1000" fill="hold"/>
                                        <p:tgtEl>
                                          <p:spTgt spid="45"/>
                                        </p:tgtEl>
                                        <p:attrNameLst>
                                          <p:attrName>ppt_x</p:attrName>
                                        </p:attrNameLst>
                                      </p:cBhvr>
                                      <p:tavLst>
                                        <p:tav tm="0">
                                          <p:val>
                                            <p:strVal val="0-#ppt_w/2"/>
                                          </p:val>
                                        </p:tav>
                                        <p:tav tm="100000">
                                          <p:val>
                                            <p:strVal val="#ppt_x"/>
                                          </p:val>
                                        </p:tav>
                                      </p:tavLst>
                                    </p:anim>
                                    <p:anim calcmode="lin" valueType="num">
                                      <p:cBhvr>
                                        <p:cTn id="8" dur="10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49"/>
                                        </p:tgtEl>
                                        <p:attrNameLst>
                                          <p:attrName>style.visibility</p:attrName>
                                        </p:attrNameLst>
                                      </p:cBhvr>
                                      <p:to>
                                        <p:strVal val="visible"/>
                                      </p:to>
                                    </p:set>
                                    <p:anim calcmode="lin" valueType="num">
                                      <p:cBhvr>
                                        <p:cTn id="13" dur="1000" fill="hold"/>
                                        <p:tgtEl>
                                          <p:spTgt spid="49"/>
                                        </p:tgtEl>
                                        <p:attrNameLst>
                                          <p:attrName>ppt_x</p:attrName>
                                        </p:attrNameLst>
                                      </p:cBhvr>
                                      <p:tavLst>
                                        <p:tav tm="0">
                                          <p:val>
                                            <p:strVal val="0-#ppt_w/2"/>
                                          </p:val>
                                        </p:tav>
                                        <p:tav tm="100000">
                                          <p:val>
                                            <p:strVal val="#ppt_x"/>
                                          </p:val>
                                        </p:tav>
                                      </p:tavLst>
                                    </p:anim>
                                    <p:anim calcmode="lin" valueType="num">
                                      <p:cBhvr>
                                        <p:cTn id="14" dur="10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50"/>
                                        </p:tgtEl>
                                        <p:attrNameLst>
                                          <p:attrName>style.visibility</p:attrName>
                                        </p:attrNameLst>
                                      </p:cBhvr>
                                      <p:to>
                                        <p:strVal val="visible"/>
                                      </p:to>
                                    </p:set>
                                    <p:anim calcmode="lin" valueType="num">
                                      <p:cBhvr>
                                        <p:cTn id="19" dur="1000" fill="hold"/>
                                        <p:tgtEl>
                                          <p:spTgt spid="50"/>
                                        </p:tgtEl>
                                        <p:attrNameLst>
                                          <p:attrName>ppt_x</p:attrName>
                                        </p:attrNameLst>
                                      </p:cBhvr>
                                      <p:tavLst>
                                        <p:tav tm="0">
                                          <p:val>
                                            <p:strVal val="0-#ppt_w/2"/>
                                          </p:val>
                                        </p:tav>
                                        <p:tav tm="100000">
                                          <p:val>
                                            <p:strVal val="#ppt_x"/>
                                          </p:val>
                                        </p:tav>
                                      </p:tavLst>
                                    </p:anim>
                                    <p:anim calcmode="lin" valueType="num">
                                      <p:cBhvr>
                                        <p:cTn id="20" dur="10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46"/>
                                        </p:tgtEl>
                                        <p:attrNameLst>
                                          <p:attrName>style.visibility</p:attrName>
                                        </p:attrNameLst>
                                      </p:cBhvr>
                                      <p:to>
                                        <p:strVal val="visible"/>
                                      </p:to>
                                    </p:set>
                                    <p:anim calcmode="lin" valueType="num">
                                      <p:cBhvr>
                                        <p:cTn id="25" dur="1000" fill="hold"/>
                                        <p:tgtEl>
                                          <p:spTgt spid="46"/>
                                        </p:tgtEl>
                                        <p:attrNameLst>
                                          <p:attrName>ppt_x</p:attrName>
                                        </p:attrNameLst>
                                      </p:cBhvr>
                                      <p:tavLst>
                                        <p:tav tm="0">
                                          <p:val>
                                            <p:strVal val="0-#ppt_w/2"/>
                                          </p:val>
                                        </p:tav>
                                        <p:tav tm="100000">
                                          <p:val>
                                            <p:strVal val="#ppt_x"/>
                                          </p:val>
                                        </p:tav>
                                      </p:tavLst>
                                    </p:anim>
                                    <p:anim calcmode="lin" valueType="num">
                                      <p:cBhvr>
                                        <p:cTn id="26" dur="10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51"/>
                                        </p:tgtEl>
                                        <p:attrNameLst>
                                          <p:attrName>style.visibility</p:attrName>
                                        </p:attrNameLst>
                                      </p:cBhvr>
                                      <p:to>
                                        <p:strVal val="visible"/>
                                      </p:to>
                                    </p:set>
                                    <p:anim calcmode="lin" valueType="num">
                                      <p:cBhvr>
                                        <p:cTn id="31" dur="1000" fill="hold"/>
                                        <p:tgtEl>
                                          <p:spTgt spid="51"/>
                                        </p:tgtEl>
                                        <p:attrNameLst>
                                          <p:attrName>ppt_x</p:attrName>
                                        </p:attrNameLst>
                                      </p:cBhvr>
                                      <p:tavLst>
                                        <p:tav tm="0">
                                          <p:val>
                                            <p:strVal val="0-#ppt_w/2"/>
                                          </p:val>
                                        </p:tav>
                                        <p:tav tm="100000">
                                          <p:val>
                                            <p:strVal val="#ppt_x"/>
                                          </p:val>
                                        </p:tav>
                                      </p:tavLst>
                                    </p:anim>
                                    <p:anim calcmode="lin" valueType="num">
                                      <p:cBhvr>
                                        <p:cTn id="32" dur="10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1" animBg="1" advAuto="0"/>
      <p:bldP spid="46" grpId="4" animBg="1" advAuto="0"/>
      <p:bldP spid="49" grpId="2" animBg="1" advAuto="0"/>
      <p:bldP spid="50" grpId="3" animBg="1" advAuto="0"/>
      <p:bldP spid="51" grpId="5"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hapter 4: Public Key    Elliptic Curve  Prof Bill Buchanan OBE http://asecuritysite.com/crypto04 http://asecuritysite.com/encryption"/>
          <p:cNvSpPr txBox="1">
            <a:spLocks noGrp="1"/>
          </p:cNvSpPr>
          <p:nvPr>
            <p:ph type="title" idx="4294967295"/>
          </p:nvPr>
        </p:nvSpPr>
        <p:spPr>
          <a:xfrm>
            <a:off x="468311" y="300482"/>
            <a:ext cx="5327653" cy="4884046"/>
          </a:xfrm>
          <a:prstGeom prst="rect">
            <a:avLst/>
          </a:prstGeom>
        </p:spPr>
        <p:txBody>
          <a:bodyPr lIns="45718" tIns="45718" rIns="45718" bIns="45718">
            <a:normAutofit fontScale="90000"/>
          </a:bodyPr>
          <a:lstStyle/>
          <a:p>
            <a:pPr defTabSz="914400">
              <a:lnSpc>
                <a:spcPct val="100000"/>
              </a:lnSpc>
              <a:defRPr sz="4400" b="1">
                <a:latin typeface="+mj-lt"/>
                <a:ea typeface="+mj-ea"/>
                <a:cs typeface="+mj-cs"/>
                <a:sym typeface="Calibri"/>
              </a:defRPr>
            </a:pPr>
            <a:r>
              <a:rPr lang="en-GB" dirty="0"/>
              <a:t>Unit 4:</a:t>
            </a:r>
            <a:r>
              <a:rPr dirty="0"/>
              <a:t> Public Key</a:t>
            </a:r>
            <a:br>
              <a:rPr dirty="0"/>
            </a:br>
            <a:br>
              <a:rPr lang="en-US" dirty="0"/>
            </a:br>
            <a:r>
              <a:rPr lang="en-US" dirty="0"/>
              <a:t>Elliptic Curve</a:t>
            </a:r>
            <a:br>
              <a:rPr dirty="0"/>
            </a:br>
            <a:br>
              <a:rPr dirty="0"/>
            </a:br>
            <a:br>
              <a:rPr sz="2000" b="0" dirty="0"/>
            </a:br>
            <a:br>
              <a:rPr sz="2000" b="0" dirty="0"/>
            </a:br>
            <a:r>
              <a:rPr sz="3000" dirty="0">
                <a:solidFill>
                  <a:srgbClr val="000000"/>
                </a:solidFill>
              </a:rPr>
              <a:t>Prof Bill Buchanan OBE</a:t>
            </a:r>
            <a:br>
              <a:rPr sz="30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2000" b="0" dirty="0"/>
            </a:br>
            <a:endParaRPr sz="2000" b="0" dirty="0"/>
          </a:p>
        </p:txBody>
      </p:sp>
      <p:pic>
        <p:nvPicPr>
          <p:cNvPr id="3" name="Picture 2" descr="Text&#10;&#10;Description automatically generated">
            <a:extLst>
              <a:ext uri="{FF2B5EF4-FFF2-40B4-BE49-F238E27FC236}">
                <a16:creationId xmlns:a16="http://schemas.microsoft.com/office/drawing/2014/main" id="{221C82F0-07B1-8B70-B46E-57832479F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2F776-AB1F-CC46-99B8-2447E35FECFE}"/>
              </a:ext>
            </a:extLst>
          </p:cNvPr>
          <p:cNvSpPr>
            <a:spLocks noGrp="1"/>
          </p:cNvSpPr>
          <p:nvPr>
            <p:ph type="title"/>
          </p:nvPr>
        </p:nvSpPr>
        <p:spPr/>
        <p:txBody>
          <a:bodyPr/>
          <a:lstStyle/>
          <a:p>
            <a:r>
              <a:rPr lang="en-US" dirty="0"/>
              <a:t>Elliptic Curve Methods</a:t>
            </a:r>
          </a:p>
        </p:txBody>
      </p:sp>
      <p:sp>
        <p:nvSpPr>
          <p:cNvPr id="3" name="Text Placeholder 2">
            <a:extLst>
              <a:ext uri="{FF2B5EF4-FFF2-40B4-BE49-F238E27FC236}">
                <a16:creationId xmlns:a16="http://schemas.microsoft.com/office/drawing/2014/main" id="{3C30D4C3-B82A-9C48-AABD-AE65F4B2F798}"/>
              </a:ext>
            </a:extLst>
          </p:cNvPr>
          <p:cNvSpPr>
            <a:spLocks noGrp="1"/>
          </p:cNvSpPr>
          <p:nvPr>
            <p:ph type="body" idx="1"/>
          </p:nvPr>
        </p:nvSpPr>
        <p:spPr/>
        <p:txBody>
          <a:bodyPr/>
          <a:lstStyle/>
          <a:p>
            <a:endParaRPr lang="en-US"/>
          </a:p>
        </p:txBody>
      </p:sp>
      <p:pic>
        <p:nvPicPr>
          <p:cNvPr id="6146" name="Picture 2">
            <a:extLst>
              <a:ext uri="{FF2B5EF4-FFF2-40B4-BE49-F238E27FC236}">
                <a16:creationId xmlns:a16="http://schemas.microsoft.com/office/drawing/2014/main" id="{2ACEF52B-B1CC-144E-AFFA-B9D06CFDD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0300"/>
            <a:ext cx="9144000" cy="429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92012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Elliptic Curve (EC)</a:t>
            </a:r>
          </a:p>
        </p:txBody>
      </p:sp>
      <p:pic>
        <p:nvPicPr>
          <p:cNvPr id="133" name="image.png" descr="image.png"/>
          <p:cNvPicPr>
            <a:picLocks noChangeAspect="1"/>
          </p:cNvPicPr>
          <p:nvPr/>
        </p:nvPicPr>
        <p:blipFill>
          <a:blip r:embed="rId2"/>
          <a:stretch>
            <a:fillRect/>
          </a:stretch>
        </p:blipFill>
        <p:spPr>
          <a:xfrm>
            <a:off x="26986" y="1185862"/>
            <a:ext cx="3228977" cy="3857627"/>
          </a:xfrm>
          <a:prstGeom prst="rect">
            <a:avLst/>
          </a:prstGeom>
          <a:ln w="12700">
            <a:miter lim="400000"/>
          </a:ln>
        </p:spPr>
      </p:pic>
      <p:sp>
        <p:nvSpPr>
          <p:cNvPr id="134" name="Pick a point on the elliptic curve (G).…"/>
          <p:cNvSpPr txBox="1"/>
          <p:nvPr/>
        </p:nvSpPr>
        <p:spPr>
          <a:xfrm>
            <a:off x="3265487" y="668656"/>
            <a:ext cx="5893447" cy="4892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342900" indent="-342900">
              <a:spcBef>
                <a:spcPts val="700"/>
              </a:spcBef>
              <a:buSzPct val="100000"/>
              <a:buFont typeface="Arial"/>
              <a:buChar char="•"/>
              <a:defRPr sz="2800">
                <a:solidFill>
                  <a:srgbClr val="C00000"/>
                </a:solidFill>
                <a:latin typeface="+mj-lt"/>
                <a:ea typeface="+mj-ea"/>
                <a:cs typeface="+mj-cs"/>
                <a:sym typeface="Calibri"/>
              </a:defRPr>
            </a:pPr>
            <a:r>
              <a:t>Pick a point on the elliptic curve (G).</a:t>
            </a:r>
          </a:p>
          <a:p>
            <a:pPr marL="342900" indent="-342900">
              <a:spcBef>
                <a:spcPts val="700"/>
              </a:spcBef>
              <a:buSzPct val="100000"/>
              <a:buFont typeface="Arial"/>
              <a:buChar char="•"/>
              <a:defRPr sz="2800">
                <a:solidFill>
                  <a:srgbClr val="C00000"/>
                </a:solidFill>
                <a:latin typeface="+mj-lt"/>
                <a:ea typeface="+mj-ea"/>
                <a:cs typeface="+mj-cs"/>
                <a:sym typeface="Calibri"/>
              </a:defRPr>
            </a:pPr>
            <a:r>
              <a:t>Generate a random number (n) – this will be the private key.</a:t>
            </a:r>
          </a:p>
          <a:p>
            <a:pPr marL="342900" indent="-342900">
              <a:spcBef>
                <a:spcPts val="700"/>
              </a:spcBef>
              <a:buSzPct val="100000"/>
              <a:buFont typeface="Arial"/>
              <a:buChar char="•"/>
              <a:defRPr sz="2800">
                <a:solidFill>
                  <a:srgbClr val="C00000"/>
                </a:solidFill>
                <a:latin typeface="+mj-lt"/>
                <a:ea typeface="+mj-ea"/>
                <a:cs typeface="+mj-cs"/>
                <a:sym typeface="Calibri"/>
              </a:defRPr>
            </a:pPr>
            <a:r>
              <a:t>Public key is P = n x G (mod p), where p is a prime number (eg 256-bit prime for Curve 25519).</a:t>
            </a:r>
          </a:p>
          <a:p>
            <a:pPr marL="342900" indent="-342900">
              <a:spcBef>
                <a:spcPts val="700"/>
              </a:spcBef>
              <a:buSzPct val="100000"/>
              <a:buFont typeface="Arial"/>
              <a:buChar char="•"/>
              <a:defRPr sz="2800">
                <a:solidFill>
                  <a:srgbClr val="C00000"/>
                </a:solidFill>
                <a:latin typeface="+mj-lt"/>
                <a:ea typeface="+mj-ea"/>
                <a:cs typeface="+mj-cs"/>
                <a:sym typeface="Calibri"/>
              </a:defRPr>
            </a:pPr>
            <a:r>
              <a:t>n is a scalar value which multiples with G to give P (public key)</a:t>
            </a:r>
          </a:p>
          <a:p>
            <a:pPr marL="342900" indent="-342900">
              <a:spcBef>
                <a:spcPts val="700"/>
              </a:spcBef>
              <a:buSzPct val="100000"/>
              <a:buFont typeface="Arial"/>
              <a:buChar char="•"/>
              <a:defRPr sz="2800">
                <a:solidFill>
                  <a:srgbClr val="C00000"/>
                </a:solidFill>
                <a:latin typeface="+mj-lt"/>
                <a:ea typeface="+mj-ea"/>
                <a:cs typeface="+mj-cs"/>
                <a:sym typeface="Calibri"/>
              </a:defRPr>
            </a:pPr>
            <a:r>
              <a:t>Bitcoin uses secp256k1 and Tor uses Curve 25519 [</a:t>
            </a:r>
            <a:r>
              <a:rPr u="sng">
                <a:solidFill>
                  <a:srgbClr val="0000FF"/>
                </a:solidFill>
                <a:uFill>
                  <a:solidFill>
                    <a:srgbClr val="0000FF"/>
                  </a:solidFill>
                </a:uFill>
                <a:hlinkClick r:id="rId3"/>
              </a:rPr>
              <a:t>here</a:t>
            </a:r>
            <a:r>
              <a:t>].</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rPr dirty="0"/>
              <a:t>Elliptic Curve (EC)</a:t>
            </a:r>
            <a:r>
              <a:rPr lang="en-US" dirty="0"/>
              <a:t> - (mod p)</a:t>
            </a:r>
            <a:endParaRPr dirty="0"/>
          </a:p>
        </p:txBody>
      </p:sp>
      <p:pic>
        <p:nvPicPr>
          <p:cNvPr id="4098" name="Picture 2">
            <a:hlinkClick r:id="rId2"/>
            <a:extLst>
              <a:ext uri="{FF2B5EF4-FFF2-40B4-BE49-F238E27FC236}">
                <a16:creationId xmlns:a16="http://schemas.microsoft.com/office/drawing/2014/main" id="{3925FF8A-4A63-1C89-689A-4E9FEBBE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286" y="1108996"/>
            <a:ext cx="6147735" cy="460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10520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Bitcoin Key Generation"/>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Bitcoin Key Generation</a:t>
            </a:r>
          </a:p>
        </p:txBody>
      </p:sp>
      <p:pic>
        <p:nvPicPr>
          <p:cNvPr id="137" name="image.png" descr="image.png"/>
          <p:cNvPicPr>
            <a:picLocks noChangeAspect="1"/>
          </p:cNvPicPr>
          <p:nvPr/>
        </p:nvPicPr>
        <p:blipFill>
          <a:blip r:embed="rId2"/>
          <a:stretch>
            <a:fillRect/>
          </a:stretch>
        </p:blipFill>
        <p:spPr>
          <a:xfrm>
            <a:off x="395286" y="1160462"/>
            <a:ext cx="3228977" cy="3857627"/>
          </a:xfrm>
          <a:prstGeom prst="rect">
            <a:avLst/>
          </a:prstGeom>
          <a:ln w="12700">
            <a:miter lim="400000"/>
          </a:ln>
        </p:spPr>
      </p:pic>
      <p:sp>
        <p:nvSpPr>
          <p:cNvPr id="138"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139" name="image.png" descr="image.png"/>
          <p:cNvPicPr>
            <a:picLocks noChangeAspect="1"/>
          </p:cNvPicPr>
          <p:nvPr/>
        </p:nvPicPr>
        <p:blipFill>
          <a:blip r:embed="rId3"/>
          <a:stretch>
            <a:fillRect/>
          </a:stretch>
        </p:blipFill>
        <p:spPr>
          <a:xfrm>
            <a:off x="3384550" y="1330325"/>
            <a:ext cx="5364163" cy="4370388"/>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Bitcoin Transaction"/>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Bitcoin Transaction</a:t>
            </a:r>
          </a:p>
        </p:txBody>
      </p:sp>
      <p:sp>
        <p:nvSpPr>
          <p:cNvPr id="142"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143" name="image.png" descr="image.png"/>
          <p:cNvPicPr>
            <a:picLocks noChangeAspect="1"/>
          </p:cNvPicPr>
          <p:nvPr/>
        </p:nvPicPr>
        <p:blipFill>
          <a:blip r:embed="rId2"/>
          <a:stretch>
            <a:fillRect/>
          </a:stretch>
        </p:blipFill>
        <p:spPr>
          <a:xfrm>
            <a:off x="992187" y="935037"/>
            <a:ext cx="7351714" cy="4598988"/>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345"/>
          <p:cNvSpPr txBox="1">
            <a:spLocks noGrp="1"/>
          </p:cNvSpPr>
          <p:nvPr>
            <p:ph type="title"/>
          </p:nvPr>
        </p:nvSpPr>
        <p:spPr>
          <a:xfrm>
            <a:off x="0" y="285750"/>
            <a:ext cx="7886700" cy="649701"/>
          </a:xfrm>
          <a:prstGeom prst="rect">
            <a:avLst/>
          </a:prstGeom>
        </p:spPr>
        <p:txBody>
          <a:bodyPr/>
          <a:lstStyle/>
          <a:p>
            <a:r>
              <a:t>Signing</a:t>
            </a:r>
          </a:p>
        </p:txBody>
      </p:sp>
      <p:sp>
        <p:nvSpPr>
          <p:cNvPr id="146" name="Text Placeholder 1"/>
          <p:cNvSpPr txBox="1">
            <a:spLocks noGrp="1"/>
          </p:cNvSpPr>
          <p:nvPr>
            <p:ph type="body" idx="1"/>
          </p:nvPr>
        </p:nvSpPr>
        <p:spPr>
          <a:prstGeom prst="rect">
            <a:avLst/>
          </a:prstGeom>
        </p:spPr>
        <p:txBody>
          <a:bodyPr/>
          <a:lstStyle/>
          <a:p>
            <a:endParaRPr/>
          </a:p>
        </p:txBody>
      </p:sp>
      <p:pic>
        <p:nvPicPr>
          <p:cNvPr id="1026" name="Picture 2">
            <a:hlinkClick r:id="rId2"/>
            <a:extLst>
              <a:ext uri="{FF2B5EF4-FFF2-40B4-BE49-F238E27FC236}">
                <a16:creationId xmlns:a16="http://schemas.microsoft.com/office/drawing/2014/main" id="{CEDB7305-4200-AA41-AEBE-A0AAF0A9D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16000"/>
            <a:ext cx="9144000" cy="368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345"/>
          <p:cNvSpPr txBox="1">
            <a:spLocks noGrp="1"/>
          </p:cNvSpPr>
          <p:nvPr>
            <p:ph type="title"/>
          </p:nvPr>
        </p:nvSpPr>
        <p:spPr>
          <a:xfrm>
            <a:off x="0" y="285750"/>
            <a:ext cx="7886700" cy="649701"/>
          </a:xfrm>
          <a:prstGeom prst="rect">
            <a:avLst/>
          </a:prstGeom>
        </p:spPr>
        <p:txBody>
          <a:bodyPr/>
          <a:lstStyle/>
          <a:p>
            <a:r>
              <a:t>Signing</a:t>
            </a:r>
          </a:p>
        </p:txBody>
      </p:sp>
      <p:sp>
        <p:nvSpPr>
          <p:cNvPr id="146" name="Text Placeholder 1"/>
          <p:cNvSpPr txBox="1">
            <a:spLocks noGrp="1"/>
          </p:cNvSpPr>
          <p:nvPr>
            <p:ph type="body" idx="1"/>
          </p:nvPr>
        </p:nvSpPr>
        <p:spPr>
          <a:prstGeom prst="rect">
            <a:avLst/>
          </a:prstGeom>
        </p:spPr>
        <p:txBody>
          <a:bodyPr/>
          <a:lstStyle/>
          <a:p>
            <a:endParaRPr/>
          </a:p>
        </p:txBody>
      </p:sp>
      <p:pic>
        <p:nvPicPr>
          <p:cNvPr id="2050" name="Picture 2">
            <a:extLst>
              <a:ext uri="{FF2B5EF4-FFF2-40B4-BE49-F238E27FC236}">
                <a16:creationId xmlns:a16="http://schemas.microsoft.com/office/drawing/2014/main" id="{0577E630-CD94-BB4E-B7CF-1BC1407AA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0522"/>
            <a:ext cx="9144000" cy="430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4081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50"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53" name="Group"/>
          <p:cNvGrpSpPr/>
          <p:nvPr/>
        </p:nvGrpSpPr>
        <p:grpSpPr>
          <a:xfrm>
            <a:off x="325436" y="1057274"/>
            <a:ext cx="8091491" cy="3313115"/>
            <a:chOff x="0" y="0"/>
            <a:chExt cx="8091489" cy="3313114"/>
          </a:xfrm>
        </p:grpSpPr>
        <p:sp>
          <p:nvSpPr>
            <p:cNvPr id="151"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52"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56" name="Group">
            <a:hlinkClick r:id="rId2"/>
          </p:cNvPr>
          <p:cNvGrpSpPr/>
          <p:nvPr/>
        </p:nvGrpSpPr>
        <p:grpSpPr>
          <a:xfrm>
            <a:off x="238125" y="255587"/>
            <a:ext cx="1019175" cy="431801"/>
            <a:chOff x="0" y="0"/>
            <a:chExt cx="1019175" cy="431800"/>
          </a:xfrm>
        </p:grpSpPr>
        <p:sp>
          <p:nvSpPr>
            <p:cNvPr id="154"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55"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59"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62" name="Group"/>
          <p:cNvGrpSpPr/>
          <p:nvPr/>
        </p:nvGrpSpPr>
        <p:grpSpPr>
          <a:xfrm>
            <a:off x="325436" y="1057274"/>
            <a:ext cx="8091491" cy="3313115"/>
            <a:chOff x="0" y="0"/>
            <a:chExt cx="8091489" cy="3313114"/>
          </a:xfrm>
        </p:grpSpPr>
        <p:sp>
          <p:nvSpPr>
            <p:cNvPr id="160"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61"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65" name="Group"/>
          <p:cNvGrpSpPr/>
          <p:nvPr/>
        </p:nvGrpSpPr>
        <p:grpSpPr>
          <a:xfrm>
            <a:off x="822325" y="1344612"/>
            <a:ext cx="8093075" cy="4176714"/>
            <a:chOff x="0" y="0"/>
            <a:chExt cx="8093075" cy="4176712"/>
          </a:xfrm>
        </p:grpSpPr>
        <p:sp>
          <p:nvSpPr>
            <p:cNvPr id="163" name="Rectangle"/>
            <p:cNvSpPr/>
            <p:nvPr/>
          </p:nvSpPr>
          <p:spPr>
            <a:xfrm>
              <a:off x="0" y="0"/>
              <a:ext cx="8093075" cy="4176714"/>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64" name="C \&gt; openssl ec -in priv.pem -text -noout…"/>
            <p:cNvSpPr txBox="1"/>
            <p:nvPr/>
          </p:nvSpPr>
          <p:spPr>
            <a:xfrm>
              <a:off x="0" y="86836"/>
              <a:ext cx="8093075" cy="4003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\&gt; openssl ec -in priv.pem -text -noout</a:t>
              </a:r>
            </a:p>
            <a:p>
              <a:pPr>
                <a:defRPr>
                  <a:solidFill>
                    <a:srgbClr val="FFFFFF"/>
                  </a:solidFill>
                  <a:latin typeface="+mj-lt"/>
                  <a:ea typeface="+mj-ea"/>
                  <a:cs typeface="+mj-cs"/>
                  <a:sym typeface="Calibri"/>
                </a:defRPr>
              </a:pPr>
              <a:r>
                <a:t>read EC key</a:t>
              </a:r>
            </a:p>
            <a:p>
              <a:pPr>
                <a:defRPr>
                  <a:solidFill>
                    <a:srgbClr val="FFFFFF"/>
                  </a:solidFill>
                  <a:latin typeface="+mj-lt"/>
                  <a:ea typeface="+mj-ea"/>
                  <a:cs typeface="+mj-cs"/>
                  <a:sym typeface="Calibri"/>
                </a:defRPr>
              </a:pPr>
              <a:r>
                <a:t>Private-Key  (256 bit)</a:t>
              </a:r>
            </a:p>
            <a:p>
              <a:pPr>
                <a:defRPr>
                  <a:solidFill>
                    <a:srgbClr val="FFFFFF"/>
                  </a:solidFill>
                  <a:latin typeface="+mj-lt"/>
                  <a:ea typeface="+mj-ea"/>
                  <a:cs typeface="+mj-cs"/>
                  <a:sym typeface="Calibri"/>
                </a:defRPr>
              </a:pPr>
              <a:r>
                <a:t>priv </a:t>
              </a:r>
            </a:p>
            <a:p>
              <a:pPr>
                <a:defRPr>
                  <a:solidFill>
                    <a:srgbClr val="FFFFFF"/>
                  </a:solidFill>
                  <a:latin typeface="+mj-lt"/>
                  <a:ea typeface="+mj-ea"/>
                  <a:cs typeface="+mj-cs"/>
                  <a:sym typeface="Calibri"/>
                </a:defRPr>
              </a:pPr>
              <a:r>
                <a:t>    46 b9 e8 61 b6 3d 35 09 c8 8b 78 17 27 5a 30 </a:t>
              </a:r>
            </a:p>
            <a:p>
              <a:pPr>
                <a:defRPr>
                  <a:solidFill>
                    <a:srgbClr val="FFFFFF"/>
                  </a:solidFill>
                  <a:latin typeface="+mj-lt"/>
                  <a:ea typeface="+mj-ea"/>
                  <a:cs typeface="+mj-cs"/>
                  <a:sym typeface="Calibri"/>
                </a:defRPr>
              </a:pPr>
              <a:r>
                <a:t>    d2 2d 62 c8 cd 8f a6 48 6d de e3 5e f0 d8 e0 </a:t>
              </a:r>
            </a:p>
            <a:p>
              <a:pPr>
                <a:defRPr>
                  <a:solidFill>
                    <a:srgbClr val="FFFFFF"/>
                  </a:solidFill>
                  <a:latin typeface="+mj-lt"/>
                  <a:ea typeface="+mj-ea"/>
                  <a:cs typeface="+mj-cs"/>
                  <a:sym typeface="Calibri"/>
                </a:defRPr>
              </a:pPr>
              <a:r>
                <a:t>    49 5f</a:t>
              </a:r>
            </a:p>
            <a:p>
              <a:pPr>
                <a:defRPr>
                  <a:solidFill>
                    <a:srgbClr val="FFFFFF"/>
                  </a:solidFill>
                  <a:latin typeface="+mj-lt"/>
                  <a:ea typeface="+mj-ea"/>
                  <a:cs typeface="+mj-cs"/>
                  <a:sym typeface="Calibri"/>
                </a:defRPr>
              </a:pPr>
              <a:r>
                <a:t>pub </a:t>
              </a:r>
            </a:p>
            <a:p>
              <a:pPr>
                <a:defRPr>
                  <a:solidFill>
                    <a:srgbClr val="FFFFFF"/>
                  </a:solidFill>
                  <a:latin typeface="+mj-lt"/>
                  <a:ea typeface="+mj-ea"/>
                  <a:cs typeface="+mj-cs"/>
                  <a:sym typeface="Calibri"/>
                </a:defRPr>
              </a:pPr>
              <a:r>
                <a:t>    04 25 00 e7 f3 fb dd f2 84 29 03 f5 44 dd c8 </a:t>
              </a:r>
            </a:p>
            <a:p>
              <a:pPr>
                <a:defRPr>
                  <a:solidFill>
                    <a:srgbClr val="FFFFFF"/>
                  </a:solidFill>
                  <a:latin typeface="+mj-lt"/>
                  <a:ea typeface="+mj-ea"/>
                  <a:cs typeface="+mj-cs"/>
                  <a:sym typeface="Calibri"/>
                </a:defRPr>
              </a:pPr>
              <a:r>
                <a:t>    74 94 ce 95 02 9a ce 4e 25 7d 54 ba 77 f2 bc </a:t>
              </a:r>
            </a:p>
            <a:p>
              <a:pPr>
                <a:defRPr>
                  <a:solidFill>
                    <a:srgbClr val="FFFFFF"/>
                  </a:solidFill>
                  <a:latin typeface="+mj-lt"/>
                  <a:ea typeface="+mj-ea"/>
                  <a:cs typeface="+mj-cs"/>
                  <a:sym typeface="Calibri"/>
                </a:defRPr>
              </a:pPr>
              <a:r>
                <a:t>    1f 3a 88 37 a9 46 1c 4f 1c 57 fe cc 49 97 53 </a:t>
              </a:r>
            </a:p>
            <a:p>
              <a:pPr>
                <a:defRPr>
                  <a:solidFill>
                    <a:srgbClr val="FFFFFF"/>
                  </a:solidFill>
                  <a:latin typeface="+mj-lt"/>
                  <a:ea typeface="+mj-ea"/>
                  <a:cs typeface="+mj-cs"/>
                  <a:sym typeface="Calibri"/>
                </a:defRPr>
              </a:pPr>
              <a:r>
                <a:t>    38 1e 77 2a 12 8a 58 20 a9 24 a2 fa 05 16 2e </a:t>
              </a:r>
            </a:p>
            <a:p>
              <a:pPr>
                <a:defRPr>
                  <a:solidFill>
                    <a:srgbClr val="FFFFFF"/>
                  </a:solidFill>
                  <a:latin typeface="+mj-lt"/>
                  <a:ea typeface="+mj-ea"/>
                  <a:cs typeface="+mj-cs"/>
                  <a:sym typeface="Calibri"/>
                </a:defRPr>
              </a:pPr>
              <a:r>
                <a:t>    b6 62 98 7a 9f</a:t>
              </a:r>
            </a:p>
            <a:p>
              <a:pPr>
                <a:defRPr>
                  <a:solidFill>
                    <a:srgbClr val="FFFFFF"/>
                  </a:solidFill>
                  <a:latin typeface="+mj-lt"/>
                  <a:ea typeface="+mj-ea"/>
                  <a:cs typeface="+mj-cs"/>
                  <a:sym typeface="Calibri"/>
                </a:defRPr>
              </a:pPr>
              <a:r>
                <a:t>ASN1 OID  secp256k1</a:t>
              </a:r>
            </a:p>
          </p:txBody>
        </p:sp>
      </p:grpSp>
      <p:grpSp>
        <p:nvGrpSpPr>
          <p:cNvPr id="168" name="Group">
            <a:hlinkClick r:id="rId2"/>
          </p:cNvPr>
          <p:cNvGrpSpPr/>
          <p:nvPr/>
        </p:nvGrpSpPr>
        <p:grpSpPr>
          <a:xfrm>
            <a:off x="238125" y="255587"/>
            <a:ext cx="1019175" cy="431801"/>
            <a:chOff x="0" y="0"/>
            <a:chExt cx="1019175" cy="431800"/>
          </a:xfrm>
        </p:grpSpPr>
        <p:sp>
          <p:nvSpPr>
            <p:cNvPr id="166"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67"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65"/>
                                        </p:tgtEl>
                                        <p:attrNameLst>
                                          <p:attrName>style.visibility</p:attrName>
                                        </p:attrNameLst>
                                      </p:cBhvr>
                                      <p:to>
                                        <p:strVal val="visible"/>
                                      </p:to>
                                    </p:set>
                                    <p:anim calcmode="lin" valueType="num">
                                      <p:cBhvr>
                                        <p:cTn id="7" dur="500" fill="hold"/>
                                        <p:tgtEl>
                                          <p:spTgt spid="165"/>
                                        </p:tgtEl>
                                        <p:attrNameLst>
                                          <p:attrName>ppt_x</p:attrName>
                                        </p:attrNameLst>
                                      </p:cBhvr>
                                      <p:tavLst>
                                        <p:tav tm="0">
                                          <p:val>
                                            <p:strVal val="#ppt_x"/>
                                          </p:val>
                                        </p:tav>
                                        <p:tav tm="100000">
                                          <p:val>
                                            <p:strVal val="#ppt_x"/>
                                          </p:val>
                                        </p:tav>
                                      </p:tavLst>
                                    </p:anim>
                                    <p:anim calcmode="lin" valueType="num">
                                      <p:cBhvr>
                                        <p:cTn id="8"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51CEE-EF02-7669-9200-FE36AB8D5AAB}"/>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E1A548C1-AC3C-143B-BCEE-BC94E2204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141" y="1191220"/>
            <a:ext cx="2073971" cy="31109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E9E5FF4-E198-AC18-7B9E-EC0A22B1D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292" y="556418"/>
            <a:ext cx="3810000" cy="2197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7E1403-855B-5E44-5473-24210D323E61}"/>
              </a:ext>
            </a:extLst>
          </p:cNvPr>
          <p:cNvSpPr txBox="1"/>
          <p:nvPr/>
        </p:nvSpPr>
        <p:spPr>
          <a:xfrm>
            <a:off x="4215781" y="2828669"/>
            <a:ext cx="467693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b="1" dirty="0" err="1"/>
              <a:t>shamir-rivest-adleman</a:t>
            </a:r>
            <a:endParaRPr lang="en-GB" b="1" dirty="0"/>
          </a:p>
        </p:txBody>
      </p:sp>
      <p:sp>
        <p:nvSpPr>
          <p:cNvPr id="6" name="TextBox 5">
            <a:extLst>
              <a:ext uri="{FF2B5EF4-FFF2-40B4-BE49-F238E27FC236}">
                <a16:creationId xmlns:a16="http://schemas.microsoft.com/office/drawing/2014/main" id="{4E235911-6BDF-974D-B391-729A144586A1}"/>
              </a:ext>
            </a:extLst>
          </p:cNvPr>
          <p:cNvSpPr txBox="1"/>
          <p:nvPr/>
        </p:nvSpPr>
        <p:spPr>
          <a:xfrm>
            <a:off x="186141" y="4339114"/>
            <a:ext cx="467693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b="1" dirty="0"/>
              <a:t>Tahir </a:t>
            </a:r>
            <a:r>
              <a:rPr lang="en-GB" b="1" dirty="0" err="1"/>
              <a:t>ElGamal</a:t>
            </a:r>
            <a:endParaRPr lang="en-GB" b="1" dirty="0"/>
          </a:p>
        </p:txBody>
      </p:sp>
      <p:pic>
        <p:nvPicPr>
          <p:cNvPr id="1030" name="Picture 6" descr="Dr. Neal Koblitz: Independent Co-creator of Elliptic Curve Cryptography ...">
            <a:extLst>
              <a:ext uri="{FF2B5EF4-FFF2-40B4-BE49-F238E27FC236}">
                <a16:creationId xmlns:a16="http://schemas.microsoft.com/office/drawing/2014/main" id="{C1404A05-B37F-B1C3-8AD9-BC6B64DEB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495" y="3521122"/>
            <a:ext cx="1239576" cy="15494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ctor S. Miller, IACR Fellow">
            <a:extLst>
              <a:ext uri="{FF2B5EF4-FFF2-40B4-BE49-F238E27FC236}">
                <a16:creationId xmlns:a16="http://schemas.microsoft.com/office/drawing/2014/main" id="{BE78923A-DB9B-767D-ECDE-D4F55FD3FB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7585" y="3489927"/>
            <a:ext cx="1113215" cy="1592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4664A8A-887D-4C09-346C-0381A3D82CB6}"/>
              </a:ext>
            </a:extLst>
          </p:cNvPr>
          <p:cNvSpPr txBox="1"/>
          <p:nvPr/>
        </p:nvSpPr>
        <p:spPr>
          <a:xfrm>
            <a:off x="3623495" y="5177354"/>
            <a:ext cx="467693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b="1" dirty="0"/>
              <a:t>Neal </a:t>
            </a:r>
            <a:r>
              <a:rPr lang="en-GB" b="1" dirty="0" err="1"/>
              <a:t>Koblitz</a:t>
            </a:r>
            <a:r>
              <a:rPr lang="en-GB" b="1" dirty="0"/>
              <a:t>/Victor S Miller</a:t>
            </a:r>
          </a:p>
        </p:txBody>
      </p:sp>
      <p:pic>
        <p:nvPicPr>
          <p:cNvPr id="11" name="Picture 10" descr="Graphical user interface&#10;&#10;Description automatically generated with medium confidence">
            <a:extLst>
              <a:ext uri="{FF2B5EF4-FFF2-40B4-BE49-F238E27FC236}">
                <a16:creationId xmlns:a16="http://schemas.microsoft.com/office/drawing/2014/main" id="{0AED3BB4-62C8-A721-9152-C9EA4ED1F2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025" y="855395"/>
            <a:ext cx="7772400" cy="4691291"/>
          </a:xfrm>
          <a:prstGeom prst="rect">
            <a:avLst/>
          </a:prstGeom>
        </p:spPr>
      </p:pic>
      <p:pic>
        <p:nvPicPr>
          <p:cNvPr id="4" name="Picture 3" descr="Graphical user interface, text, application, chat or text message&#10;&#10;Description automatically generated">
            <a:extLst>
              <a:ext uri="{FF2B5EF4-FFF2-40B4-BE49-F238E27FC236}">
                <a16:creationId xmlns:a16="http://schemas.microsoft.com/office/drawing/2014/main" id="{4E8D0F38-4946-61BC-EF40-87F1CA543F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6554" y="0"/>
            <a:ext cx="7030891" cy="5715000"/>
          </a:xfrm>
          <a:prstGeom prst="rect">
            <a:avLst/>
          </a:prstGeom>
        </p:spPr>
      </p:pic>
    </p:spTree>
    <p:extLst>
      <p:ext uri="{BB962C8B-B14F-4D97-AF65-F5344CB8AC3E}">
        <p14:creationId xmlns:p14="http://schemas.microsoft.com/office/powerpoint/2010/main" val="14756201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71"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74" name="Group"/>
          <p:cNvGrpSpPr/>
          <p:nvPr/>
        </p:nvGrpSpPr>
        <p:grpSpPr>
          <a:xfrm>
            <a:off x="325436" y="1057274"/>
            <a:ext cx="8091491" cy="3313115"/>
            <a:chOff x="0" y="0"/>
            <a:chExt cx="8091489" cy="3313114"/>
          </a:xfrm>
        </p:grpSpPr>
        <p:sp>
          <p:nvSpPr>
            <p:cNvPr id="172"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73"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77" name="Group"/>
          <p:cNvGrpSpPr/>
          <p:nvPr/>
        </p:nvGrpSpPr>
        <p:grpSpPr>
          <a:xfrm>
            <a:off x="822325" y="1344612"/>
            <a:ext cx="8093075" cy="4176714"/>
            <a:chOff x="0" y="0"/>
            <a:chExt cx="8093075" cy="4176712"/>
          </a:xfrm>
        </p:grpSpPr>
        <p:sp>
          <p:nvSpPr>
            <p:cNvPr id="175" name="Rectangle"/>
            <p:cNvSpPr/>
            <p:nvPr/>
          </p:nvSpPr>
          <p:spPr>
            <a:xfrm>
              <a:off x="0" y="0"/>
              <a:ext cx="8093075" cy="4176714"/>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76" name="C \&gt; openssl ec -in priv.pem -text -noout…"/>
            <p:cNvSpPr txBox="1"/>
            <p:nvPr/>
          </p:nvSpPr>
          <p:spPr>
            <a:xfrm>
              <a:off x="0" y="86836"/>
              <a:ext cx="8093075" cy="4003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\&gt; openssl ec -in priv.pem -text -noout</a:t>
              </a:r>
            </a:p>
            <a:p>
              <a:pPr>
                <a:defRPr>
                  <a:solidFill>
                    <a:srgbClr val="FFFFFF"/>
                  </a:solidFill>
                  <a:latin typeface="+mj-lt"/>
                  <a:ea typeface="+mj-ea"/>
                  <a:cs typeface="+mj-cs"/>
                  <a:sym typeface="Calibri"/>
                </a:defRPr>
              </a:pPr>
              <a:r>
                <a:t>read EC key</a:t>
              </a:r>
            </a:p>
            <a:p>
              <a:pPr>
                <a:defRPr>
                  <a:solidFill>
                    <a:srgbClr val="FFFFFF"/>
                  </a:solidFill>
                  <a:latin typeface="+mj-lt"/>
                  <a:ea typeface="+mj-ea"/>
                  <a:cs typeface="+mj-cs"/>
                  <a:sym typeface="Calibri"/>
                </a:defRPr>
              </a:pPr>
              <a:r>
                <a:t>Private-Key  (256 bit)</a:t>
              </a:r>
            </a:p>
            <a:p>
              <a:pPr>
                <a:defRPr>
                  <a:solidFill>
                    <a:srgbClr val="FFFFFF"/>
                  </a:solidFill>
                  <a:latin typeface="+mj-lt"/>
                  <a:ea typeface="+mj-ea"/>
                  <a:cs typeface="+mj-cs"/>
                  <a:sym typeface="Calibri"/>
                </a:defRPr>
              </a:pPr>
              <a:r>
                <a:t>priv </a:t>
              </a:r>
            </a:p>
            <a:p>
              <a:pPr>
                <a:defRPr>
                  <a:solidFill>
                    <a:srgbClr val="FFFFFF"/>
                  </a:solidFill>
                  <a:latin typeface="+mj-lt"/>
                  <a:ea typeface="+mj-ea"/>
                  <a:cs typeface="+mj-cs"/>
                  <a:sym typeface="Calibri"/>
                </a:defRPr>
              </a:pPr>
              <a:r>
                <a:t>    46 b9 e8 61 b6 3d 35 09 c8 8b 78 17 27 5a 30 </a:t>
              </a:r>
            </a:p>
            <a:p>
              <a:pPr>
                <a:defRPr>
                  <a:solidFill>
                    <a:srgbClr val="FFFFFF"/>
                  </a:solidFill>
                  <a:latin typeface="+mj-lt"/>
                  <a:ea typeface="+mj-ea"/>
                  <a:cs typeface="+mj-cs"/>
                  <a:sym typeface="Calibri"/>
                </a:defRPr>
              </a:pPr>
              <a:r>
                <a:t>    d2 2d 62 c8 cd 8f a6 48 6d de e3 5e f0 d8 e0 </a:t>
              </a:r>
            </a:p>
            <a:p>
              <a:pPr>
                <a:defRPr>
                  <a:solidFill>
                    <a:srgbClr val="FFFFFF"/>
                  </a:solidFill>
                  <a:latin typeface="+mj-lt"/>
                  <a:ea typeface="+mj-ea"/>
                  <a:cs typeface="+mj-cs"/>
                  <a:sym typeface="Calibri"/>
                </a:defRPr>
              </a:pPr>
              <a:r>
                <a:t>    49 5f</a:t>
              </a:r>
            </a:p>
            <a:p>
              <a:pPr>
                <a:defRPr>
                  <a:solidFill>
                    <a:srgbClr val="FFFFFF"/>
                  </a:solidFill>
                  <a:latin typeface="+mj-lt"/>
                  <a:ea typeface="+mj-ea"/>
                  <a:cs typeface="+mj-cs"/>
                  <a:sym typeface="Calibri"/>
                </a:defRPr>
              </a:pPr>
              <a:r>
                <a:t>pub </a:t>
              </a:r>
            </a:p>
            <a:p>
              <a:pPr>
                <a:defRPr>
                  <a:solidFill>
                    <a:srgbClr val="FFFFFF"/>
                  </a:solidFill>
                  <a:latin typeface="+mj-lt"/>
                  <a:ea typeface="+mj-ea"/>
                  <a:cs typeface="+mj-cs"/>
                  <a:sym typeface="Calibri"/>
                </a:defRPr>
              </a:pPr>
              <a:r>
                <a:t>    04 25 00 e7 f3 fb dd f2 84 29 03 f5 44 dd c8 </a:t>
              </a:r>
            </a:p>
            <a:p>
              <a:pPr>
                <a:defRPr>
                  <a:solidFill>
                    <a:srgbClr val="FFFFFF"/>
                  </a:solidFill>
                  <a:latin typeface="+mj-lt"/>
                  <a:ea typeface="+mj-ea"/>
                  <a:cs typeface="+mj-cs"/>
                  <a:sym typeface="Calibri"/>
                </a:defRPr>
              </a:pPr>
              <a:r>
                <a:t>    74 94 ce 95 02 9a ce 4e 25 7d 54 ba 77 f2 bc </a:t>
              </a:r>
            </a:p>
            <a:p>
              <a:pPr>
                <a:defRPr>
                  <a:solidFill>
                    <a:srgbClr val="FFFFFF"/>
                  </a:solidFill>
                  <a:latin typeface="+mj-lt"/>
                  <a:ea typeface="+mj-ea"/>
                  <a:cs typeface="+mj-cs"/>
                  <a:sym typeface="Calibri"/>
                </a:defRPr>
              </a:pPr>
              <a:r>
                <a:t>    1f 3a 88 37 a9 46 1c 4f 1c 57 fe cc 49 97 53 </a:t>
              </a:r>
            </a:p>
            <a:p>
              <a:pPr>
                <a:defRPr>
                  <a:solidFill>
                    <a:srgbClr val="FFFFFF"/>
                  </a:solidFill>
                  <a:latin typeface="+mj-lt"/>
                  <a:ea typeface="+mj-ea"/>
                  <a:cs typeface="+mj-cs"/>
                  <a:sym typeface="Calibri"/>
                </a:defRPr>
              </a:pPr>
              <a:r>
                <a:t>    38 1e 77 2a 12 8a 58 20 a9 24 a2 fa 05 16 2e </a:t>
              </a:r>
            </a:p>
            <a:p>
              <a:pPr>
                <a:defRPr>
                  <a:solidFill>
                    <a:srgbClr val="FFFFFF"/>
                  </a:solidFill>
                  <a:latin typeface="+mj-lt"/>
                  <a:ea typeface="+mj-ea"/>
                  <a:cs typeface="+mj-cs"/>
                  <a:sym typeface="Calibri"/>
                </a:defRPr>
              </a:pPr>
              <a:r>
                <a:t>    b6 62 98 7a 9f</a:t>
              </a:r>
            </a:p>
            <a:p>
              <a:pPr>
                <a:defRPr>
                  <a:solidFill>
                    <a:srgbClr val="FFFFFF"/>
                  </a:solidFill>
                  <a:latin typeface="+mj-lt"/>
                  <a:ea typeface="+mj-ea"/>
                  <a:cs typeface="+mj-cs"/>
                  <a:sym typeface="Calibri"/>
                </a:defRPr>
              </a:pPr>
              <a:r>
                <a:t>ASN1 OID  secp256k1</a:t>
              </a:r>
            </a:p>
          </p:txBody>
        </p:sp>
      </p:grpSp>
      <p:grpSp>
        <p:nvGrpSpPr>
          <p:cNvPr id="180" name="Group">
            <a:hlinkClick r:id="rId2"/>
          </p:cNvPr>
          <p:cNvGrpSpPr/>
          <p:nvPr/>
        </p:nvGrpSpPr>
        <p:grpSpPr>
          <a:xfrm>
            <a:off x="238125" y="255587"/>
            <a:ext cx="1019175" cy="431801"/>
            <a:chOff x="0" y="0"/>
            <a:chExt cx="1019175" cy="431800"/>
          </a:xfrm>
        </p:grpSpPr>
        <p:sp>
          <p:nvSpPr>
            <p:cNvPr id="178"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79"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grpSp>
        <p:nvGrpSpPr>
          <p:cNvPr id="183" name="Group"/>
          <p:cNvGrpSpPr/>
          <p:nvPr/>
        </p:nvGrpSpPr>
        <p:grpSpPr>
          <a:xfrm>
            <a:off x="1320799" y="193672"/>
            <a:ext cx="8091491" cy="5688017"/>
            <a:chOff x="0" y="-1"/>
            <a:chExt cx="8091489" cy="5688015"/>
          </a:xfrm>
        </p:grpSpPr>
        <p:sp>
          <p:nvSpPr>
            <p:cNvPr id="181" name="Rectangle"/>
            <p:cNvSpPr/>
            <p:nvPr/>
          </p:nvSpPr>
          <p:spPr>
            <a:xfrm>
              <a:off x="-1" y="-2"/>
              <a:ext cx="8091491" cy="5688017"/>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82" name="C:&gt; openssl ecparam -in priv.pem -text -param_enc explicit -noout…"/>
            <p:cNvSpPr txBox="1"/>
            <p:nvPr/>
          </p:nvSpPr>
          <p:spPr>
            <a:xfrm>
              <a:off x="-1" y="143986"/>
              <a:ext cx="8091491" cy="5400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C:&gt; openssl ecparam -in priv.pem -text -param_enc explicit -noout</a:t>
              </a:r>
            </a:p>
            <a:p>
              <a:pPr>
                <a:defRPr>
                  <a:solidFill>
                    <a:srgbClr val="FFFFFF"/>
                  </a:solidFill>
                  <a:latin typeface="+mj-lt"/>
                  <a:ea typeface="+mj-ea"/>
                  <a:cs typeface="+mj-cs"/>
                  <a:sym typeface="Calibri"/>
                </a:defRPr>
              </a:pPr>
              <a:r>
                <a:t>Field Type: prime-field</a:t>
              </a:r>
            </a:p>
            <a:p>
              <a:pPr>
                <a:defRPr>
                  <a:solidFill>
                    <a:srgbClr val="FFFFFF"/>
                  </a:solidFill>
                  <a:latin typeface="+mj-lt"/>
                  <a:ea typeface="+mj-ea"/>
                  <a:cs typeface="+mj-cs"/>
                  <a:sym typeface="Calibri"/>
                </a:defRPr>
              </a:pPr>
              <a:r>
                <a:t>Prime:</a:t>
              </a:r>
            </a:p>
            <a:p>
              <a:pPr>
                <a:defRPr>
                  <a:solidFill>
                    <a:srgbClr val="FFFFFF"/>
                  </a:solidFill>
                  <a:latin typeface="+mj-lt"/>
                  <a:ea typeface="+mj-ea"/>
                  <a:cs typeface="+mj-cs"/>
                  <a:sym typeface="Calibri"/>
                </a:defRPr>
              </a:pPr>
              <a:r>
                <a:t>    00:ff:ff:ff:ff:ff:ff:ff:ff:ff:ff:ff:ff:ff:ff:</a:t>
              </a:r>
            </a:p>
            <a:p>
              <a:pPr>
                <a:defRPr>
                  <a:solidFill>
                    <a:srgbClr val="FFFFFF"/>
                  </a:solidFill>
                  <a:latin typeface="+mj-lt"/>
                  <a:ea typeface="+mj-ea"/>
                  <a:cs typeface="+mj-cs"/>
                  <a:sym typeface="Calibri"/>
                </a:defRPr>
              </a:pPr>
              <a:r>
                <a:t>    ff:ff:ff:ff:ff:ff:ff:ff:ff:ff:ff:ff:ff:fe:ff:</a:t>
              </a:r>
            </a:p>
            <a:p>
              <a:pPr>
                <a:defRPr>
                  <a:solidFill>
                    <a:srgbClr val="FFFFFF"/>
                  </a:solidFill>
                  <a:latin typeface="+mj-lt"/>
                  <a:ea typeface="+mj-ea"/>
                  <a:cs typeface="+mj-cs"/>
                  <a:sym typeface="Calibri"/>
                </a:defRPr>
              </a:pPr>
              <a:r>
                <a:t>    ff:fc:2f</a:t>
              </a:r>
            </a:p>
            <a:p>
              <a:pPr>
                <a:defRPr>
                  <a:solidFill>
                    <a:srgbClr val="FFFFFF"/>
                  </a:solidFill>
                  <a:latin typeface="+mj-lt"/>
                  <a:ea typeface="+mj-ea"/>
                  <a:cs typeface="+mj-cs"/>
                  <a:sym typeface="Calibri"/>
                </a:defRPr>
              </a:pPr>
              <a:r>
                <a:t>A:    0</a:t>
              </a:r>
            </a:p>
            <a:p>
              <a:pPr>
                <a:defRPr>
                  <a:solidFill>
                    <a:srgbClr val="FFFFFF"/>
                  </a:solidFill>
                  <a:latin typeface="+mj-lt"/>
                  <a:ea typeface="+mj-ea"/>
                  <a:cs typeface="+mj-cs"/>
                  <a:sym typeface="Calibri"/>
                </a:defRPr>
              </a:pPr>
              <a:r>
                <a:t>B:    7 (0x7)</a:t>
              </a:r>
            </a:p>
            <a:p>
              <a:pPr>
                <a:defRPr>
                  <a:solidFill>
                    <a:srgbClr val="FFFFFF"/>
                  </a:solidFill>
                  <a:latin typeface="+mj-lt"/>
                  <a:ea typeface="+mj-ea"/>
                  <a:cs typeface="+mj-cs"/>
                  <a:sym typeface="Calibri"/>
                </a:defRPr>
              </a:pPr>
              <a:r>
                <a:t>Generator (uncompressed):</a:t>
              </a:r>
            </a:p>
            <a:p>
              <a:pPr>
                <a:defRPr>
                  <a:solidFill>
                    <a:srgbClr val="FFFFFF"/>
                  </a:solidFill>
                  <a:latin typeface="+mj-lt"/>
                  <a:ea typeface="+mj-ea"/>
                  <a:cs typeface="+mj-cs"/>
                  <a:sym typeface="Calibri"/>
                </a:defRPr>
              </a:pPr>
              <a:r>
                <a:t>    04:79:be:66:7e:f9:dc:bb:ac:55:a0:62:95:ce:87:</a:t>
              </a:r>
            </a:p>
            <a:p>
              <a:pPr>
                <a:defRPr>
                  <a:solidFill>
                    <a:srgbClr val="FFFFFF"/>
                  </a:solidFill>
                  <a:latin typeface="+mj-lt"/>
                  <a:ea typeface="+mj-ea"/>
                  <a:cs typeface="+mj-cs"/>
                  <a:sym typeface="Calibri"/>
                </a:defRPr>
              </a:pPr>
              <a:r>
                <a:t>    0b:07:02:9b:fc:db:2d:ce:28:d9:59:f2:81:5b:16:</a:t>
              </a:r>
            </a:p>
            <a:p>
              <a:pPr>
                <a:defRPr>
                  <a:solidFill>
                    <a:srgbClr val="FFFFFF"/>
                  </a:solidFill>
                  <a:latin typeface="+mj-lt"/>
                  <a:ea typeface="+mj-ea"/>
                  <a:cs typeface="+mj-cs"/>
                  <a:sym typeface="Calibri"/>
                </a:defRPr>
              </a:pPr>
              <a:r>
                <a:t>    f8:17:98:48:3a:da:77:26:a3:c4:65:5d:a4:fb:fc:</a:t>
              </a:r>
            </a:p>
            <a:p>
              <a:pPr>
                <a:defRPr>
                  <a:solidFill>
                    <a:srgbClr val="FFFFFF"/>
                  </a:solidFill>
                  <a:latin typeface="+mj-lt"/>
                  <a:ea typeface="+mj-ea"/>
                  <a:cs typeface="+mj-cs"/>
                  <a:sym typeface="Calibri"/>
                </a:defRPr>
              </a:pPr>
              <a:r>
                <a:t>    0e:11:08:a8:fd:17:b4:48:a6:85:54:19:9c:47:d0:</a:t>
              </a:r>
            </a:p>
            <a:p>
              <a:pPr>
                <a:defRPr>
                  <a:solidFill>
                    <a:srgbClr val="FFFFFF"/>
                  </a:solidFill>
                  <a:latin typeface="+mj-lt"/>
                  <a:ea typeface="+mj-ea"/>
                  <a:cs typeface="+mj-cs"/>
                  <a:sym typeface="Calibri"/>
                </a:defRPr>
              </a:pPr>
              <a:r>
                <a:t>    8f:fb:10:d4:b8</a:t>
              </a:r>
            </a:p>
            <a:p>
              <a:pPr>
                <a:defRPr>
                  <a:solidFill>
                    <a:srgbClr val="FFFFFF"/>
                  </a:solidFill>
                  <a:latin typeface="+mj-lt"/>
                  <a:ea typeface="+mj-ea"/>
                  <a:cs typeface="+mj-cs"/>
                  <a:sym typeface="Calibri"/>
                </a:defRPr>
              </a:pPr>
              <a:r>
                <a:t>Order:</a:t>
              </a:r>
            </a:p>
            <a:p>
              <a:pPr>
                <a:defRPr>
                  <a:solidFill>
                    <a:srgbClr val="FFFFFF"/>
                  </a:solidFill>
                  <a:latin typeface="+mj-lt"/>
                  <a:ea typeface="+mj-ea"/>
                  <a:cs typeface="+mj-cs"/>
                  <a:sym typeface="Calibri"/>
                </a:defRPr>
              </a:pPr>
              <a:r>
                <a:t>    00:ff:ff:ff:ff:ff:ff:ff:ff:ff:ff:ff:ff:ff:ff:</a:t>
              </a:r>
            </a:p>
            <a:p>
              <a:pPr>
                <a:defRPr>
                  <a:solidFill>
                    <a:srgbClr val="FFFFFF"/>
                  </a:solidFill>
                  <a:latin typeface="+mj-lt"/>
                  <a:ea typeface="+mj-ea"/>
                  <a:cs typeface="+mj-cs"/>
                  <a:sym typeface="Calibri"/>
                </a:defRPr>
              </a:pPr>
              <a:r>
                <a:t>    ff:fe:ba:ae:dc:e6:af:48:a0:3b:bf:d2:5e:8c:d0:</a:t>
              </a:r>
            </a:p>
            <a:p>
              <a:pPr>
                <a:defRPr>
                  <a:solidFill>
                    <a:srgbClr val="FFFFFF"/>
                  </a:solidFill>
                  <a:latin typeface="+mj-lt"/>
                  <a:ea typeface="+mj-ea"/>
                  <a:cs typeface="+mj-cs"/>
                  <a:sym typeface="Calibri"/>
                </a:defRPr>
              </a:pPr>
              <a:r>
                <a:t>    36:41:41</a:t>
              </a:r>
            </a:p>
            <a:p>
              <a:pPr>
                <a:defRPr>
                  <a:solidFill>
                    <a:srgbClr val="FFFFFF"/>
                  </a:solidFill>
                  <a:latin typeface="+mj-lt"/>
                  <a:ea typeface="+mj-ea"/>
                  <a:cs typeface="+mj-cs"/>
                  <a:sym typeface="Calibri"/>
                </a:defRPr>
              </a:pPr>
              <a:r>
                <a:t>Cofactor:  1 (0x1)</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77"/>
                                        </p:tgtEl>
                                        <p:attrNameLst>
                                          <p:attrName>style.visibility</p:attrName>
                                        </p:attrNameLst>
                                      </p:cBhvr>
                                      <p:to>
                                        <p:strVal val="visible"/>
                                      </p:to>
                                    </p:set>
                                    <p:anim calcmode="lin" valueType="num">
                                      <p:cBhvr>
                                        <p:cTn id="7" dur="500" fill="hold"/>
                                        <p:tgtEl>
                                          <p:spTgt spid="177"/>
                                        </p:tgtEl>
                                        <p:attrNameLst>
                                          <p:attrName>ppt_x</p:attrName>
                                        </p:attrNameLst>
                                      </p:cBhvr>
                                      <p:tavLst>
                                        <p:tav tm="0">
                                          <p:val>
                                            <p:strVal val="#ppt_x"/>
                                          </p:val>
                                        </p:tav>
                                        <p:tav tm="100000">
                                          <p:val>
                                            <p:strVal val="#ppt_x"/>
                                          </p:val>
                                        </p:tav>
                                      </p:tavLst>
                                    </p:anim>
                                    <p:anim calcmode="lin" valueType="num">
                                      <p:cBhvr>
                                        <p:cTn id="8" dur="5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183"/>
                                        </p:tgtEl>
                                        <p:attrNameLst>
                                          <p:attrName>style.visibility</p:attrName>
                                        </p:attrNameLst>
                                      </p:cBhvr>
                                      <p:to>
                                        <p:strVal val="visible"/>
                                      </p:to>
                                    </p:set>
                                    <p:anim calcmode="lin" valueType="num">
                                      <p:cBhvr>
                                        <p:cTn id="13" dur="500" fill="hold"/>
                                        <p:tgtEl>
                                          <p:spTgt spid="183"/>
                                        </p:tgtEl>
                                        <p:attrNameLst>
                                          <p:attrName>ppt_x</p:attrName>
                                        </p:attrNameLst>
                                      </p:cBhvr>
                                      <p:tavLst>
                                        <p:tav tm="0">
                                          <p:val>
                                            <p:strVal val="#ppt_x"/>
                                          </p:val>
                                        </p:tav>
                                        <p:tav tm="100000">
                                          <p:val>
                                            <p:strVal val="#ppt_x"/>
                                          </p:val>
                                        </p:tav>
                                      </p:tavLst>
                                    </p:anim>
                                    <p:anim calcmode="lin" valueType="num">
                                      <p:cBhvr>
                                        <p:cTn id="14"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1" animBg="1" advAuto="0"/>
      <p:bldP spid="183" grpId="2"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Elliptic Curve Diffie Hellman (ECDH)</a:t>
            </a:r>
          </a:p>
        </p:txBody>
      </p:sp>
      <p:pic>
        <p:nvPicPr>
          <p:cNvPr id="186"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30BDA-29FA-0847-9A3E-A8FE35F4AF49}"/>
              </a:ext>
            </a:extLst>
          </p:cNvPr>
          <p:cNvSpPr>
            <a:spLocks noGrp="1"/>
          </p:cNvSpPr>
          <p:nvPr>
            <p:ph type="title"/>
          </p:nvPr>
        </p:nvSpPr>
        <p:spPr/>
        <p:txBody>
          <a:bodyPr/>
          <a:lstStyle/>
          <a:p>
            <a:r>
              <a:rPr lang="en-US" dirty="0"/>
              <a:t>ECC Methods</a:t>
            </a:r>
          </a:p>
        </p:txBody>
      </p:sp>
      <p:sp>
        <p:nvSpPr>
          <p:cNvPr id="3" name="Text Placeholder 2">
            <a:extLst>
              <a:ext uri="{FF2B5EF4-FFF2-40B4-BE49-F238E27FC236}">
                <a16:creationId xmlns:a16="http://schemas.microsoft.com/office/drawing/2014/main" id="{E492A99A-BB76-1C40-8E40-F8DF1DA2E548}"/>
              </a:ext>
            </a:extLst>
          </p:cNvPr>
          <p:cNvSpPr>
            <a:spLocks noGrp="1"/>
          </p:cNvSpPr>
          <p:nvPr>
            <p:ph type="body" idx="1"/>
          </p:nvPr>
        </p:nvSpPr>
        <p:spPr/>
        <p:txBody>
          <a:bodyPr/>
          <a:lstStyle/>
          <a:p>
            <a:endParaRPr lang="en-US"/>
          </a:p>
        </p:txBody>
      </p:sp>
      <p:pic>
        <p:nvPicPr>
          <p:cNvPr id="7170" name="Picture 2">
            <a:hlinkClick r:id="rId2"/>
            <a:extLst>
              <a:ext uri="{FF2B5EF4-FFF2-40B4-BE49-F238E27FC236}">
                <a16:creationId xmlns:a16="http://schemas.microsoft.com/office/drawing/2014/main" id="{132C71DB-93FE-1045-96D4-C99BEAC36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5030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lstStyle/>
          <a:p>
            <a:pPr defTabSz="914400">
              <a:lnSpc>
                <a:spcPct val="100000"/>
              </a:lnSpc>
              <a:defRPr sz="4400" b="1">
                <a:latin typeface="+mj-lt"/>
                <a:ea typeface="+mj-ea"/>
                <a:cs typeface="+mj-cs"/>
                <a:sym typeface="Calibri"/>
              </a:defRPr>
            </a:pPr>
            <a:r>
              <a:rPr lang="en-GB" dirty="0"/>
              <a:t>Unit 4:</a:t>
            </a:r>
            <a:r>
              <a:rPr dirty="0"/>
              <a:t> Public Key</a:t>
            </a:r>
            <a:br>
              <a:rPr dirty="0"/>
            </a:br>
            <a:br>
              <a:rPr dirty="0"/>
            </a:br>
            <a:r>
              <a:rPr lang="en-US" dirty="0" err="1"/>
              <a:t>ElGamal</a:t>
            </a:r>
            <a:br>
              <a:rPr dirty="0"/>
            </a:br>
            <a:br>
              <a:rPr sz="2000" b="0" dirty="0"/>
            </a:br>
            <a:r>
              <a:rPr sz="3000" dirty="0">
                <a:solidFill>
                  <a:srgbClr val="000000"/>
                </a:solidFill>
              </a:rPr>
              <a:t>Prof Bill Buchanan OBE</a:t>
            </a:r>
            <a:br>
              <a:rPr sz="30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2000" b="0" dirty="0"/>
            </a:br>
            <a:endParaRPr sz="2000" b="0" dirty="0"/>
          </a:p>
        </p:txBody>
      </p:sp>
      <p:pic>
        <p:nvPicPr>
          <p:cNvPr id="3" name="Picture 2" descr="Text&#10;&#10;Description automatically generated">
            <a:extLst>
              <a:ext uri="{FF2B5EF4-FFF2-40B4-BE49-F238E27FC236}">
                <a16:creationId xmlns:a16="http://schemas.microsoft.com/office/drawing/2014/main" id="{F961F2B6-C82A-DF6A-69DE-DA6CFC71C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ElGamal"/>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ElGamal</a:t>
            </a:r>
          </a:p>
        </p:txBody>
      </p:sp>
      <p:sp>
        <p:nvSpPr>
          <p:cNvPr id="198" name="Y = Gx mod p…"/>
          <p:cNvSpPr txBox="1">
            <a:spLocks noGrp="1"/>
          </p:cNvSpPr>
          <p:nvPr>
            <p:ph type="body" sz="half" idx="4294967295"/>
          </p:nvPr>
        </p:nvSpPr>
        <p:spPr>
          <a:xfrm>
            <a:off x="3995737" y="1463675"/>
            <a:ext cx="4519613" cy="3554413"/>
          </a:xfrm>
          <a:prstGeom prst="rect">
            <a:avLst/>
          </a:prstGeom>
        </p:spPr>
        <p:txBody>
          <a:bodyPr lIns="45718" tIns="45718" rIns="45718" bIns="45718"/>
          <a:lstStyle/>
          <a:p>
            <a:pPr marL="342900" indent="-342900" defTabSz="914400">
              <a:lnSpc>
                <a:spcPct val="72000"/>
              </a:lnSpc>
              <a:spcBef>
                <a:spcPts val="600"/>
              </a:spcBef>
              <a:defRPr sz="2500"/>
            </a:pPr>
            <a:r>
              <a:rPr dirty="0"/>
              <a:t>Y = </a:t>
            </a:r>
            <a:r>
              <a:rPr lang="en-US" dirty="0" err="1"/>
              <a:t>g</a:t>
            </a:r>
            <a:r>
              <a:rPr baseline="30000" dirty="0" err="1"/>
              <a:t>x</a:t>
            </a:r>
            <a:r>
              <a:rPr dirty="0"/>
              <a:t> mod p </a:t>
            </a:r>
          </a:p>
          <a:p>
            <a:pPr marL="342900" indent="-342900" defTabSz="914400">
              <a:lnSpc>
                <a:spcPct val="72000"/>
              </a:lnSpc>
              <a:spcBef>
                <a:spcPts val="600"/>
              </a:spcBef>
              <a:defRPr sz="2500"/>
            </a:pPr>
            <a:r>
              <a:rPr lang="en-US" dirty="0"/>
              <a:t>g</a:t>
            </a:r>
            <a:r>
              <a:rPr dirty="0"/>
              <a:t> is picked from cyclic group (Explained in Key Handshaking section). </a:t>
            </a:r>
            <a:r>
              <a:rPr u="sng" dirty="0">
                <a:solidFill>
                  <a:srgbClr val="0000FF"/>
                </a:solidFill>
                <a:uFill>
                  <a:solidFill>
                    <a:srgbClr val="0000FF"/>
                  </a:solidFill>
                </a:uFill>
                <a:hlinkClick r:id="rId2"/>
              </a:rPr>
              <a:t>Here</a:t>
            </a:r>
            <a:r>
              <a:rPr dirty="0"/>
              <a:t>.</a:t>
            </a:r>
          </a:p>
          <a:p>
            <a:pPr marL="342900" indent="-342900" defTabSz="914400">
              <a:lnSpc>
                <a:spcPct val="72000"/>
              </a:lnSpc>
              <a:spcBef>
                <a:spcPts val="600"/>
              </a:spcBef>
              <a:defRPr sz="2500"/>
            </a:pPr>
            <a:r>
              <a:rPr dirty="0"/>
              <a:t>p is a prime number.</a:t>
            </a:r>
          </a:p>
          <a:p>
            <a:pPr marL="342900" indent="-342900" defTabSz="914400">
              <a:lnSpc>
                <a:spcPct val="72000"/>
              </a:lnSpc>
              <a:spcBef>
                <a:spcPts val="600"/>
              </a:spcBef>
              <a:defRPr sz="2500"/>
            </a:pPr>
            <a:r>
              <a:rPr dirty="0"/>
              <a:t>Example </a:t>
            </a:r>
            <a:r>
              <a:rPr u="sng" dirty="0">
                <a:solidFill>
                  <a:srgbClr val="0000FF"/>
                </a:solidFill>
                <a:uFill>
                  <a:solidFill>
                    <a:srgbClr val="0000FF"/>
                  </a:solidFill>
                </a:uFill>
                <a:hlinkClick r:id="rId3"/>
              </a:rPr>
              <a:t>here</a:t>
            </a:r>
            <a:r>
              <a:rPr dirty="0"/>
              <a:t>.</a:t>
            </a:r>
          </a:p>
        </p:txBody>
      </p:sp>
      <p:pic>
        <p:nvPicPr>
          <p:cNvPr id="199" name="image.png" descr="image.png"/>
          <p:cNvPicPr>
            <a:picLocks noChangeAspect="1"/>
          </p:cNvPicPr>
          <p:nvPr/>
        </p:nvPicPr>
        <p:blipFill>
          <a:blip r:embed="rId4"/>
          <a:stretch>
            <a:fillRect/>
          </a:stretch>
        </p:blipFill>
        <p:spPr>
          <a:xfrm>
            <a:off x="-23813" y="2713036"/>
            <a:ext cx="3352802" cy="2339977"/>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EC1B0-A8DF-F173-5296-5125DF259501}"/>
            </a:ext>
          </a:extLst>
        </p:cNvPr>
        <p:cNvGrpSpPr/>
        <p:nvPr/>
      </p:nvGrpSpPr>
      <p:grpSpPr>
        <a:xfrm>
          <a:off x="0" y="0"/>
          <a:ext cx="0" cy="0"/>
          <a:chOff x="0" y="0"/>
          <a:chExt cx="0" cy="0"/>
        </a:xfrm>
      </p:grpSpPr>
      <p:sp>
        <p:nvSpPr>
          <p:cNvPr id="201" name="Chapter 4: Public Key    ElGamal  Prof Bill Buchanan OBE http://asecuritysite.com/crypto04 http://asecuritysite.com/encryption">
            <a:extLst>
              <a:ext uri="{FF2B5EF4-FFF2-40B4-BE49-F238E27FC236}">
                <a16:creationId xmlns:a16="http://schemas.microsoft.com/office/drawing/2014/main" id="{6192061B-CBFF-C1F4-7397-51CAEFE18777}"/>
              </a:ext>
            </a:extLst>
          </p:cNvPr>
          <p:cNvSpPr txBox="1">
            <a:spLocks noGrp="1"/>
          </p:cNvSpPr>
          <p:nvPr>
            <p:ph type="title" idx="4294967295"/>
          </p:nvPr>
        </p:nvSpPr>
        <p:spPr>
          <a:xfrm>
            <a:off x="277811" y="363933"/>
            <a:ext cx="5327653" cy="5147869"/>
          </a:xfrm>
          <a:prstGeom prst="rect">
            <a:avLst/>
          </a:prstGeom>
        </p:spPr>
        <p:txBody>
          <a:bodyPr lIns="45718" tIns="45718" rIns="45718" bIns="45718">
            <a:normAutofit fontScale="90000"/>
          </a:bodyPr>
          <a:lstStyle/>
          <a:p>
            <a:pPr defTabSz="905255">
              <a:lnSpc>
                <a:spcPct val="100000"/>
              </a:lnSpc>
              <a:defRPr sz="4356" b="1">
                <a:latin typeface="+mj-lt"/>
                <a:ea typeface="+mj-ea"/>
                <a:cs typeface="+mj-cs"/>
                <a:sym typeface="Calibri"/>
              </a:defRPr>
            </a:pPr>
            <a:r>
              <a:rPr lang="en-GB" dirty="0"/>
              <a:t>Unit 4:</a:t>
            </a:r>
            <a:r>
              <a:rPr dirty="0"/>
              <a:t> </a:t>
            </a:r>
            <a:r>
              <a:rPr lang="en-US" dirty="0"/>
              <a:t>PQC</a:t>
            </a:r>
            <a:br>
              <a:rPr dirty="0"/>
            </a:br>
            <a:br>
              <a:rPr dirty="0"/>
            </a:br>
            <a:br>
              <a:rPr dirty="0"/>
            </a:br>
            <a:br>
              <a:rPr dirty="0"/>
            </a:br>
            <a:r>
              <a:rPr lang="en-US" dirty="0"/>
              <a:t>ML-DSA/SLH-DSA</a:t>
            </a:r>
            <a:br>
              <a:rPr sz="1979" b="0" dirty="0"/>
            </a:br>
            <a:br>
              <a:rPr sz="1979" b="0" dirty="0"/>
            </a:br>
            <a:r>
              <a:rPr sz="2970" dirty="0">
                <a:solidFill>
                  <a:srgbClr val="000000"/>
                </a:solidFill>
              </a:rPr>
              <a:t>Prof Bill Buchanan OBE</a:t>
            </a:r>
            <a:br>
              <a:rPr sz="297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79" b="0" dirty="0"/>
            </a:br>
            <a:endParaRPr sz="1979" b="0" dirty="0"/>
          </a:p>
        </p:txBody>
      </p:sp>
      <p:pic>
        <p:nvPicPr>
          <p:cNvPr id="3" name="Picture 2" descr="Text&#10;&#10;Description automatically generated">
            <a:extLst>
              <a:ext uri="{FF2B5EF4-FFF2-40B4-BE49-F238E27FC236}">
                <a16:creationId xmlns:a16="http://schemas.microsoft.com/office/drawing/2014/main" id="{1DAEA59A-8545-BC68-4D54-8CABA9876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extLst>
      <p:ext uri="{BB962C8B-B14F-4D97-AF65-F5344CB8AC3E}">
        <p14:creationId xmlns:p14="http://schemas.microsoft.com/office/powerpoint/2010/main" val="281567326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F7100-C29B-87A5-D0EF-E1BC1A39A96A}"/>
            </a:ext>
          </a:extLst>
        </p:cNvPr>
        <p:cNvGrpSpPr/>
        <p:nvPr/>
      </p:nvGrpSpPr>
      <p:grpSpPr>
        <a:xfrm>
          <a:off x="0" y="0"/>
          <a:ext cx="0" cy="0"/>
          <a:chOff x="0" y="0"/>
          <a:chExt cx="0" cy="0"/>
        </a:xfrm>
      </p:grpSpPr>
      <p:sp>
        <p:nvSpPr>
          <p:cNvPr id="197" name="ElGamal">
            <a:extLst>
              <a:ext uri="{FF2B5EF4-FFF2-40B4-BE49-F238E27FC236}">
                <a16:creationId xmlns:a16="http://schemas.microsoft.com/office/drawing/2014/main" id="{19587F76-9903-66C3-076E-BF1ACB8BF23A}"/>
              </a:ext>
            </a:extLst>
          </p:cNvPr>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rPr lang="en-US" dirty="0"/>
              <a:t>PQC</a:t>
            </a:r>
            <a:endParaRPr dirty="0"/>
          </a:p>
        </p:txBody>
      </p:sp>
      <p:pic>
        <p:nvPicPr>
          <p:cNvPr id="199" name="image.png" descr="image.png">
            <a:extLst>
              <a:ext uri="{FF2B5EF4-FFF2-40B4-BE49-F238E27FC236}">
                <a16:creationId xmlns:a16="http://schemas.microsoft.com/office/drawing/2014/main" id="{77855747-A22F-5F32-67A5-0131F4EFC8C2}"/>
              </a:ext>
            </a:extLst>
          </p:cNvPr>
          <p:cNvPicPr>
            <a:picLocks noChangeAspect="1"/>
          </p:cNvPicPr>
          <p:nvPr/>
        </p:nvPicPr>
        <p:blipFill>
          <a:blip r:embed="rId2"/>
          <a:stretch>
            <a:fillRect/>
          </a:stretch>
        </p:blipFill>
        <p:spPr>
          <a:xfrm>
            <a:off x="-23813" y="2713036"/>
            <a:ext cx="3352802" cy="2339977"/>
          </a:xfrm>
          <a:prstGeom prst="rect">
            <a:avLst/>
          </a:prstGeom>
          <a:ln w="12700">
            <a:miter lim="400000"/>
          </a:ln>
        </p:spPr>
      </p:pic>
      <p:pic>
        <p:nvPicPr>
          <p:cNvPr id="3" name="Picture 2" descr="A diagram of a computer&#10;&#10;AI-generated content may be incorrect.">
            <a:extLst>
              <a:ext uri="{FF2B5EF4-FFF2-40B4-BE49-F238E27FC236}">
                <a16:creationId xmlns:a16="http://schemas.microsoft.com/office/drawing/2014/main" id="{E36BAFCE-9461-5C1C-0039-4966BAF13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048" y="0"/>
            <a:ext cx="6605800" cy="5715000"/>
          </a:xfrm>
          <a:prstGeom prst="rect">
            <a:avLst/>
          </a:prstGeom>
        </p:spPr>
      </p:pic>
      <p:grpSp>
        <p:nvGrpSpPr>
          <p:cNvPr id="4" name="Group">
            <a:hlinkClick r:id="rId4"/>
            <a:extLst>
              <a:ext uri="{FF2B5EF4-FFF2-40B4-BE49-F238E27FC236}">
                <a16:creationId xmlns:a16="http://schemas.microsoft.com/office/drawing/2014/main" id="{F3A727CB-C5BF-FFE5-EAF1-D8019AD8791D}"/>
              </a:ext>
            </a:extLst>
          </p:cNvPr>
          <p:cNvGrpSpPr/>
          <p:nvPr/>
        </p:nvGrpSpPr>
        <p:grpSpPr>
          <a:xfrm>
            <a:off x="102564" y="1220788"/>
            <a:ext cx="1019175" cy="431801"/>
            <a:chOff x="0" y="0"/>
            <a:chExt cx="1019175" cy="431800"/>
          </a:xfrm>
        </p:grpSpPr>
        <p:sp>
          <p:nvSpPr>
            <p:cNvPr id="5" name="Rectangle">
              <a:extLst>
                <a:ext uri="{FF2B5EF4-FFF2-40B4-BE49-F238E27FC236}">
                  <a16:creationId xmlns:a16="http://schemas.microsoft.com/office/drawing/2014/main" id="{6C022C9C-0401-755B-FB62-DE3C8AE7DA92}"/>
                </a:ext>
              </a:extLst>
            </p:cNvPr>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6" name="Example">
              <a:extLst>
                <a:ext uri="{FF2B5EF4-FFF2-40B4-BE49-F238E27FC236}">
                  <a16:creationId xmlns:a16="http://schemas.microsoft.com/office/drawing/2014/main" id="{07E0F973-16B9-0F77-13F9-F1D82E5E11D1}"/>
                </a:ext>
              </a:extLst>
            </p:cNvPr>
            <p:cNvSpPr txBox="1"/>
            <p:nvPr/>
          </p:nvSpPr>
          <p:spPr>
            <a:xfrm>
              <a:off x="0" y="30479"/>
              <a:ext cx="10191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5"/>
                </a:defRPr>
              </a:lvl1pPr>
            </a:lstStyle>
            <a:p>
              <a:pPr>
                <a:defRPr>
                  <a:solidFill>
                    <a:srgbClr val="FFFFFF"/>
                  </a:solidFill>
                </a:defRPr>
              </a:pPr>
              <a:r>
                <a:rPr lang="en-US" dirty="0">
                  <a:solidFill>
                    <a:srgbClr val="0000FF"/>
                  </a:solidFill>
                  <a:hlinkClick r:id="rId6"/>
                </a:rPr>
                <a:t>ML-DSA</a:t>
              </a:r>
              <a:endParaRPr dirty="0">
                <a:solidFill>
                  <a:srgbClr val="0000FF"/>
                </a:solidFill>
                <a:hlinkClick r:id="rId5"/>
              </a:endParaRPr>
            </a:p>
          </p:txBody>
        </p:sp>
      </p:grpSp>
      <p:grpSp>
        <p:nvGrpSpPr>
          <p:cNvPr id="7" name="Group">
            <a:hlinkClick r:id="rId4"/>
            <a:extLst>
              <a:ext uri="{FF2B5EF4-FFF2-40B4-BE49-F238E27FC236}">
                <a16:creationId xmlns:a16="http://schemas.microsoft.com/office/drawing/2014/main" id="{7F67907A-F3EE-DE2D-7D19-00EF86B45031}"/>
              </a:ext>
            </a:extLst>
          </p:cNvPr>
          <p:cNvGrpSpPr/>
          <p:nvPr/>
        </p:nvGrpSpPr>
        <p:grpSpPr>
          <a:xfrm>
            <a:off x="102564" y="1835148"/>
            <a:ext cx="1019175" cy="431801"/>
            <a:chOff x="0" y="0"/>
            <a:chExt cx="1019175" cy="431800"/>
          </a:xfrm>
        </p:grpSpPr>
        <p:sp>
          <p:nvSpPr>
            <p:cNvPr id="8" name="Rectangle">
              <a:extLst>
                <a:ext uri="{FF2B5EF4-FFF2-40B4-BE49-F238E27FC236}">
                  <a16:creationId xmlns:a16="http://schemas.microsoft.com/office/drawing/2014/main" id="{41B7BAFB-4B4D-745F-E687-23DC9041DA86}"/>
                </a:ext>
              </a:extLst>
            </p:cNvPr>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9" name="Example">
              <a:extLst>
                <a:ext uri="{FF2B5EF4-FFF2-40B4-BE49-F238E27FC236}">
                  <a16:creationId xmlns:a16="http://schemas.microsoft.com/office/drawing/2014/main" id="{ED629F73-C688-280E-4071-63278676CEC8}"/>
                </a:ext>
              </a:extLst>
            </p:cNvPr>
            <p:cNvSpPr txBox="1"/>
            <p:nvPr/>
          </p:nvSpPr>
          <p:spPr>
            <a:xfrm>
              <a:off x="0" y="30479"/>
              <a:ext cx="10191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5"/>
                </a:defRPr>
              </a:lvl1pPr>
            </a:lstStyle>
            <a:p>
              <a:pPr>
                <a:defRPr>
                  <a:solidFill>
                    <a:srgbClr val="FFFFFF"/>
                  </a:solidFill>
                </a:defRPr>
              </a:pPr>
              <a:r>
                <a:rPr lang="en-US" dirty="0">
                  <a:solidFill>
                    <a:srgbClr val="0000FF"/>
                  </a:solidFill>
                  <a:hlinkClick r:id="rId7"/>
                </a:rPr>
                <a:t>ML-KEM</a:t>
              </a:r>
              <a:endParaRPr dirty="0">
                <a:solidFill>
                  <a:srgbClr val="0000FF"/>
                </a:solidFill>
                <a:hlinkClick r:id="rId5"/>
              </a:endParaRPr>
            </a:p>
          </p:txBody>
        </p:sp>
      </p:grpSp>
    </p:spTree>
    <p:extLst>
      <p:ext uri="{BB962C8B-B14F-4D97-AF65-F5344CB8AC3E}">
        <p14:creationId xmlns:p14="http://schemas.microsoft.com/office/powerpoint/2010/main" val="22384779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normAutofit fontScale="90000"/>
          </a:bodyPr>
          <a:lstStyle/>
          <a:p>
            <a:pPr defTabSz="905255">
              <a:lnSpc>
                <a:spcPct val="100000"/>
              </a:lnSpc>
              <a:defRPr sz="4356" b="1">
                <a:latin typeface="+mj-lt"/>
                <a:ea typeface="+mj-ea"/>
                <a:cs typeface="+mj-cs"/>
                <a:sym typeface="Calibri"/>
              </a:defRPr>
            </a:pPr>
            <a:r>
              <a:rPr lang="en-GB" dirty="0"/>
              <a:t>Unit 4:</a:t>
            </a:r>
            <a:r>
              <a:rPr dirty="0"/>
              <a:t> Public Key</a:t>
            </a:r>
            <a:br>
              <a:rPr dirty="0"/>
            </a:br>
            <a:br>
              <a:rPr dirty="0"/>
            </a:br>
            <a:br>
              <a:rPr dirty="0"/>
            </a:br>
            <a:br>
              <a:rPr dirty="0"/>
            </a:br>
            <a:r>
              <a:rPr dirty="0"/>
              <a:t>PGP</a:t>
            </a:r>
            <a:r>
              <a:rPr lang="en-US" dirty="0"/>
              <a:t>/Box</a:t>
            </a:r>
            <a:br>
              <a:rPr sz="1979" b="0" dirty="0"/>
            </a:br>
            <a:br>
              <a:rPr sz="1979" b="0" dirty="0"/>
            </a:br>
            <a:r>
              <a:rPr sz="2970" dirty="0">
                <a:solidFill>
                  <a:srgbClr val="000000"/>
                </a:solidFill>
              </a:rPr>
              <a:t>Prof Bill Buchanan OBE</a:t>
            </a:r>
            <a:br>
              <a:rPr sz="297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79" b="0" dirty="0"/>
            </a:br>
            <a:endParaRPr sz="1979" b="0" dirty="0"/>
          </a:p>
        </p:txBody>
      </p:sp>
      <p:pic>
        <p:nvPicPr>
          <p:cNvPr id="3" name="Picture 2" descr="Text&#10;&#10;Description automatically generated">
            <a:extLst>
              <a:ext uri="{FF2B5EF4-FFF2-40B4-BE49-F238E27FC236}">
                <a16:creationId xmlns:a16="http://schemas.microsoft.com/office/drawing/2014/main" id="{6EFC672E-7E63-B395-45B4-C9BB229EA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lGamal"/>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rPr dirty="0"/>
              <a:t>PGP</a:t>
            </a:r>
            <a:r>
              <a:rPr lang="en-US" dirty="0"/>
              <a:t> – Pretty Good Privacy</a:t>
            </a:r>
            <a:endParaRPr dirty="0"/>
          </a:p>
        </p:txBody>
      </p:sp>
      <p:pic>
        <p:nvPicPr>
          <p:cNvPr id="8196" name="Picture 4">
            <a:extLst>
              <a:ext uri="{FF2B5EF4-FFF2-40B4-BE49-F238E27FC236}">
                <a16:creationId xmlns:a16="http://schemas.microsoft.com/office/drawing/2014/main" id="{719FBB92-0241-1B48-BEE8-22642D6DE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45" y="935039"/>
            <a:ext cx="9148331" cy="45868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PGP</a:t>
            </a:r>
          </a:p>
        </p:txBody>
      </p:sp>
      <p:sp>
        <p:nvSpPr>
          <p:cNvPr id="3" name="Text Placeholder 2">
            <a:extLst>
              <a:ext uri="{FF2B5EF4-FFF2-40B4-BE49-F238E27FC236}">
                <a16:creationId xmlns:a16="http://schemas.microsoft.com/office/drawing/2014/main" id="{14BC3B78-D438-554C-B2C8-060D82CCC649}"/>
              </a:ext>
            </a:extLst>
          </p:cNvPr>
          <p:cNvSpPr>
            <a:spLocks noGrp="1"/>
          </p:cNvSpPr>
          <p:nvPr>
            <p:ph type="body" idx="1"/>
          </p:nvPr>
        </p:nvSpPr>
        <p:spPr/>
        <p:txBody>
          <a:bodyPr/>
          <a:lstStyle/>
          <a:p>
            <a:endParaRPr lang="en-US"/>
          </a:p>
        </p:txBody>
      </p:sp>
      <p:pic>
        <p:nvPicPr>
          <p:cNvPr id="10246" name="Picture 6">
            <a:extLst>
              <a:ext uri="{FF2B5EF4-FFF2-40B4-BE49-F238E27FC236}">
                <a16:creationId xmlns:a16="http://schemas.microsoft.com/office/drawing/2014/main" id="{FF34D5EE-1736-754D-902E-CF098A3CE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605" y="557323"/>
            <a:ext cx="8293395" cy="5124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90690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Computer technology is on the verge of providing the ability for individuals and groups to communicate and interact with each other in a totally anonymous manner. Two persons may exchange messages, conduct business, and negotiate electronic contracts without ever knowing the True Name, or legal identity, of the other. Interactions over networks will be untraceable, via extensive re- routing of encrypted packets and tamper-proof boxes which implement cryptographic protocols with nearly perfect assurance against any tampering. Reputations will be of central importance, far more important in dealings than even the credit ratings of today."/>
          <p:cNvSpPr txBox="1"/>
          <p:nvPr/>
        </p:nvSpPr>
        <p:spPr>
          <a:xfrm>
            <a:off x="3266167" y="85554"/>
            <a:ext cx="3140563" cy="3097158"/>
          </a:xfrm>
          <a:prstGeom prst="rect">
            <a:avLst/>
          </a:prstGeom>
          <a:solidFill>
            <a:srgbClr val="00A2FF"/>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Computer technology is on the verge of providing the ability for individuals and groups to communicate and interact with each other in a totally anonymous manner. Two persons may exchange messages, conduct business, and negotiate electronic contracts </a:t>
            </a:r>
            <a:r>
              <a:rPr b="1">
                <a:latin typeface="Helvetica Neue"/>
                <a:ea typeface="Helvetica Neue"/>
                <a:cs typeface="Helvetica Neue"/>
                <a:sym typeface="Helvetica Neue"/>
              </a:rPr>
              <a:t>without ever knowing the True Name, or legal identity, of the other. Interactions over networks will be untraceabl</a:t>
            </a:r>
            <a:r>
              <a:t>e, via extensive re- routing of encrypted packets and tamper-proof boxes which implement cryptographic protocols with nearly perfect assurance against any tampering. Reputations will be of central importance, far more important in dealings than even the credit ratings of today.</a:t>
            </a:r>
          </a:p>
        </p:txBody>
      </p:sp>
      <p:pic>
        <p:nvPicPr>
          <p:cNvPr id="57" name="1*jg-1EtuCdsCrcABmXdfVCg.jpeg" descr="1*jg-1EtuCdsCrcABmXdfVCg.jpeg"/>
          <p:cNvPicPr>
            <a:picLocks noChangeAspect="1"/>
          </p:cNvPicPr>
          <p:nvPr/>
        </p:nvPicPr>
        <p:blipFill>
          <a:blip r:embed="rId2"/>
          <a:stretch>
            <a:fillRect/>
          </a:stretch>
        </p:blipFill>
        <p:spPr>
          <a:xfrm>
            <a:off x="24407" y="289917"/>
            <a:ext cx="3101297" cy="2386544"/>
          </a:xfrm>
          <a:prstGeom prst="rect">
            <a:avLst/>
          </a:prstGeom>
          <a:ln w="12700">
            <a:miter lim="400000"/>
          </a:ln>
        </p:spPr>
      </p:pic>
      <p:sp>
        <p:nvSpPr>
          <p:cNvPr id="58" name="Eric Hughes, Timothy C. May and John Gilmore."/>
          <p:cNvSpPr txBox="1"/>
          <p:nvPr/>
        </p:nvSpPr>
        <p:spPr>
          <a:xfrm>
            <a:off x="-974" y="2739057"/>
            <a:ext cx="3118595" cy="2313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p>
            <a:pPr defTabSz="190500">
              <a:lnSpc>
                <a:spcPts val="2000"/>
              </a:lnSpc>
              <a:defRPr sz="1200" u="sng">
                <a:solidFill>
                  <a:srgbClr val="0000EE"/>
                </a:solidFill>
                <a:latin typeface="Times"/>
                <a:ea typeface="Times"/>
                <a:cs typeface="Times"/>
                <a:sym typeface="Times"/>
              </a:defRPr>
            </a:pPr>
            <a:r>
              <a:rPr>
                <a:noFill/>
                <a:hlinkClick r:id="rId3"/>
              </a:rPr>
              <a:t>Eric Hughes</a:t>
            </a:r>
            <a:r>
              <a:rPr u="none">
                <a:solidFill>
                  <a:srgbClr val="000000"/>
                </a:solidFill>
              </a:rPr>
              <a:t>, </a:t>
            </a:r>
            <a:r>
              <a:rPr>
                <a:noFill/>
                <a:hlinkClick r:id="rId4"/>
              </a:rPr>
              <a:t>Timothy C. May</a:t>
            </a:r>
            <a:r>
              <a:rPr u="none">
                <a:solidFill>
                  <a:srgbClr val="000000"/>
                </a:solidFill>
              </a:rPr>
              <a:t> and </a:t>
            </a:r>
            <a:r>
              <a:rPr>
                <a:noFill/>
                <a:hlinkClick r:id="rId5"/>
              </a:rPr>
              <a:t>John Gilmore</a:t>
            </a:r>
            <a:r>
              <a:rPr u="none">
                <a:solidFill>
                  <a:srgbClr val="000000"/>
                </a:solidFill>
              </a:rPr>
              <a:t>. </a:t>
            </a:r>
          </a:p>
        </p:txBody>
      </p:sp>
      <p:pic>
        <p:nvPicPr>
          <p:cNvPr id="59" name="1*wRYpy-smubqmDAIPJk0i-Q.png" descr="1*wRYpy-smubqmDAIPJk0i-Q.png"/>
          <p:cNvPicPr>
            <a:picLocks noChangeAspect="1"/>
          </p:cNvPicPr>
          <p:nvPr/>
        </p:nvPicPr>
        <p:blipFill>
          <a:blip r:embed="rId6"/>
          <a:stretch>
            <a:fillRect/>
          </a:stretch>
        </p:blipFill>
        <p:spPr>
          <a:xfrm>
            <a:off x="142219" y="3110953"/>
            <a:ext cx="6821688" cy="2298057"/>
          </a:xfrm>
          <a:prstGeom prst="rect">
            <a:avLst/>
          </a:prstGeom>
          <a:ln w="12700">
            <a:miter lim="400000"/>
          </a:ln>
        </p:spPr>
      </p:pic>
      <p:sp>
        <p:nvSpPr>
          <p:cNvPr id="60" name="These developments will alter completely the nature of government regulation, the ability to tax and control economic interactions, the ability to keep information secret, and will even alter the nature of trust and reputation."/>
          <p:cNvSpPr txBox="1"/>
          <p:nvPr/>
        </p:nvSpPr>
        <p:spPr>
          <a:xfrm>
            <a:off x="3414978" y="2636468"/>
            <a:ext cx="3246185" cy="1192158"/>
          </a:xfrm>
          <a:prstGeom prst="rect">
            <a:avLst/>
          </a:prstGeom>
          <a:solidFill>
            <a:srgbClr val="EE220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These developments will alter completely the nature of government regulation, the </a:t>
            </a:r>
            <a:r>
              <a:rPr b="1">
                <a:latin typeface="Helvetica Neue"/>
                <a:ea typeface="Helvetica Neue"/>
                <a:cs typeface="Helvetica Neue"/>
                <a:sym typeface="Helvetica Neue"/>
              </a:rPr>
              <a:t>ability to tax and control economic interactions</a:t>
            </a:r>
            <a:r>
              <a:t>, the </a:t>
            </a:r>
            <a:r>
              <a:rPr b="1">
                <a:latin typeface="Helvetica Neue"/>
                <a:ea typeface="Helvetica Neue"/>
                <a:cs typeface="Helvetica Neue"/>
                <a:sym typeface="Helvetica Neue"/>
              </a:rPr>
              <a:t>ability to keep information secret</a:t>
            </a:r>
            <a:r>
              <a:t>, and will even alter the nature of trust and reputation.</a:t>
            </a:r>
          </a:p>
        </p:txBody>
      </p:sp>
      <p:sp>
        <p:nvSpPr>
          <p:cNvPr id="61" name="The technology for this revolution — and it surely will be both a social and economic revolution — has existed in theory for the past decade. The methods are based upon public-key encryption, zero-knowledge interactive proof systems, and various software protocols for interaction, authentication, and verification."/>
          <p:cNvSpPr txBox="1"/>
          <p:nvPr/>
        </p:nvSpPr>
        <p:spPr>
          <a:xfrm>
            <a:off x="6753984" y="220360"/>
            <a:ext cx="2099695" cy="2525658"/>
          </a:xfrm>
          <a:prstGeom prst="rect">
            <a:avLst/>
          </a:prstGeom>
          <a:solidFill>
            <a:srgbClr val="F8BA00"/>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The technology for this revolution — and it surely will be both a social and economic revolution — has existed in theory for the past decade. The methods are based upon </a:t>
            </a:r>
            <a:r>
              <a:rPr b="1">
                <a:latin typeface="Helvetica Neue"/>
                <a:ea typeface="Helvetica Neue"/>
                <a:cs typeface="Helvetica Neue"/>
                <a:sym typeface="Helvetica Neue"/>
              </a:rPr>
              <a:t>public-key encryption, zero-knowledge interactive proof systems</a:t>
            </a:r>
            <a:r>
              <a:t>, and various software protocols for</a:t>
            </a:r>
            <a:r>
              <a:rPr b="1">
                <a:latin typeface="Helvetica Neue"/>
                <a:ea typeface="Helvetica Neue"/>
                <a:cs typeface="Helvetica Neue"/>
                <a:sym typeface="Helvetica Neue"/>
              </a:rPr>
              <a:t> interaction, authentication, and verification</a:t>
            </a:r>
            <a:r>
              <a:t>.</a:t>
            </a:r>
          </a:p>
        </p:txBody>
      </p:sp>
      <p:sp>
        <p:nvSpPr>
          <p:cNvPr id="62" name="The State will of course try to slow or halt the spread of this technology, citing national security concerns, use of the technology by drug dealers and tax evaders, and fears of societal disintegration. Many of these concerns will be valid; crypto anarchy will allow national secrets to be trade freely and will allow illicit and stolen materials to be traded."/>
          <p:cNvSpPr txBox="1"/>
          <p:nvPr/>
        </p:nvSpPr>
        <p:spPr>
          <a:xfrm>
            <a:off x="6753984" y="2788793"/>
            <a:ext cx="2310200" cy="2335158"/>
          </a:xfrm>
          <a:prstGeom prst="rect">
            <a:avLst/>
          </a:prstGeom>
          <a:solidFill>
            <a:srgbClr val="EF5FA7"/>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rPr b="1">
                <a:latin typeface="Helvetica Neue"/>
                <a:ea typeface="Helvetica Neue"/>
                <a:cs typeface="Helvetica Neue"/>
                <a:sym typeface="Helvetica Neue"/>
              </a:rPr>
              <a:t>The State will of course try to slow or halt the spread of this technology</a:t>
            </a:r>
            <a:r>
              <a:t>, citing national security concerns, use of the technology by drug dealers and tax evaders, and fears of societal disintegration. Many of these concerns will be valid; crypto anarchy will allow national secrets to be trade freely and will allow illicit and stolen materials to be traded.</a:t>
            </a:r>
          </a:p>
        </p:txBody>
      </p:sp>
      <p:sp>
        <p:nvSpPr>
          <p:cNvPr id="63" name="An anonymous computerized market will even make possible abhorrent markets for assassinations and extortion. Various criminal and foreign elements will be active users of CryptoNet. But this will not halt the spread of crypto anarchy."/>
          <p:cNvSpPr txBox="1"/>
          <p:nvPr/>
        </p:nvSpPr>
        <p:spPr>
          <a:xfrm>
            <a:off x="-48037" y="2990307"/>
            <a:ext cx="3246185" cy="1192159"/>
          </a:xfrm>
          <a:prstGeom prst="rect">
            <a:avLst/>
          </a:prstGeom>
          <a:solidFill>
            <a:srgbClr val="000000"/>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An anonymous computerized market will even make possible abhorrent markets for assassinations and extortion. Various criminal and foreign elements will be active users of CryptoNet. But this will </a:t>
            </a:r>
            <a:r>
              <a:rPr b="1">
                <a:latin typeface="Helvetica Neue"/>
                <a:ea typeface="Helvetica Neue"/>
                <a:cs typeface="Helvetica Neue"/>
                <a:sym typeface="Helvetica Neue"/>
              </a:rPr>
              <a:t>not halt the spread of crypto anarchy</a:t>
            </a:r>
            <a:r>
              <a:t>.</a:t>
            </a:r>
          </a:p>
        </p:txBody>
      </p:sp>
      <p:sp>
        <p:nvSpPr>
          <p:cNvPr id="64" name="Just as the technology of printing altered and reduced the power of medieval guilds and the social power structure, so too will cryptologic methods fundamentally alter the nature of corporations and of government interference in economic transactions."/>
          <p:cNvSpPr txBox="1"/>
          <p:nvPr/>
        </p:nvSpPr>
        <p:spPr>
          <a:xfrm>
            <a:off x="1083159" y="4342859"/>
            <a:ext cx="5256299" cy="811158"/>
          </a:xfrm>
          <a:prstGeom prst="rect">
            <a:avLst/>
          </a:prstGeom>
          <a:solidFill>
            <a:srgbClr val="EE220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Just as the technology of printing altered and reduced the power of medieval guilds and the social power structure, so too will cryptologic methods </a:t>
            </a:r>
            <a:r>
              <a:rPr b="1">
                <a:latin typeface="Helvetica Neue"/>
                <a:ea typeface="Helvetica Neue"/>
                <a:cs typeface="Helvetica Neue"/>
                <a:sym typeface="Helvetica Neue"/>
              </a:rPr>
              <a:t>fundamentally alter the nature of corporations and of government interference in economic transactions</a:t>
            </a:r>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59"/>
                                        </p:tgtEl>
                                        <p:attrNameLst>
                                          <p:attrName>style.visibility</p:attrName>
                                        </p:attrNameLst>
                                      </p:cBhvr>
                                      <p:to>
                                        <p:strVal val="visible"/>
                                      </p:to>
                                    </p:set>
                                    <p:anim calcmode="lin" valueType="num">
                                      <p:cBhvr>
                                        <p:cTn id="7" dur="1000" fill="hold"/>
                                        <p:tgtEl>
                                          <p:spTgt spid="59"/>
                                        </p:tgtEl>
                                        <p:attrNameLst>
                                          <p:attrName>ppt_x</p:attrName>
                                        </p:attrNameLst>
                                      </p:cBhvr>
                                      <p:tavLst>
                                        <p:tav tm="0">
                                          <p:val>
                                            <p:strVal val="0-#ppt_w/2"/>
                                          </p:val>
                                        </p:tav>
                                        <p:tav tm="100000">
                                          <p:val>
                                            <p:strVal val="#ppt_x"/>
                                          </p:val>
                                        </p:tav>
                                      </p:tavLst>
                                    </p:anim>
                                    <p:anim calcmode="lin" valueType="num">
                                      <p:cBhvr>
                                        <p:cTn id="8" dur="10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61"/>
                                        </p:tgtEl>
                                        <p:attrNameLst>
                                          <p:attrName>style.visibility</p:attrName>
                                        </p:attrNameLst>
                                      </p:cBhvr>
                                      <p:to>
                                        <p:strVal val="visible"/>
                                      </p:to>
                                    </p:set>
                                    <p:anim calcmode="lin" valueType="num">
                                      <p:cBhvr>
                                        <p:cTn id="13" dur="1000" fill="hold"/>
                                        <p:tgtEl>
                                          <p:spTgt spid="61"/>
                                        </p:tgtEl>
                                        <p:attrNameLst>
                                          <p:attrName>ppt_x</p:attrName>
                                        </p:attrNameLst>
                                      </p:cBhvr>
                                      <p:tavLst>
                                        <p:tav tm="0">
                                          <p:val>
                                            <p:strVal val="0-#ppt_w/2"/>
                                          </p:val>
                                        </p:tav>
                                        <p:tav tm="100000">
                                          <p:val>
                                            <p:strVal val="#ppt_x"/>
                                          </p:val>
                                        </p:tav>
                                      </p:tavLst>
                                    </p:anim>
                                    <p:anim calcmode="lin" valueType="num">
                                      <p:cBhvr>
                                        <p:cTn id="14" dur="10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56"/>
                                        </p:tgtEl>
                                        <p:attrNameLst>
                                          <p:attrName>style.visibility</p:attrName>
                                        </p:attrNameLst>
                                      </p:cBhvr>
                                      <p:to>
                                        <p:strVal val="visible"/>
                                      </p:to>
                                    </p:set>
                                    <p:anim calcmode="lin" valueType="num">
                                      <p:cBhvr>
                                        <p:cTn id="19" dur="1000" fill="hold"/>
                                        <p:tgtEl>
                                          <p:spTgt spid="56"/>
                                        </p:tgtEl>
                                        <p:attrNameLst>
                                          <p:attrName>ppt_x</p:attrName>
                                        </p:attrNameLst>
                                      </p:cBhvr>
                                      <p:tavLst>
                                        <p:tav tm="0">
                                          <p:val>
                                            <p:strVal val="0-#ppt_w/2"/>
                                          </p:val>
                                        </p:tav>
                                        <p:tav tm="100000">
                                          <p:val>
                                            <p:strVal val="#ppt_x"/>
                                          </p:val>
                                        </p:tav>
                                      </p:tavLst>
                                    </p:anim>
                                    <p:anim calcmode="lin" valueType="num">
                                      <p:cBhvr>
                                        <p:cTn id="20" dur="10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60"/>
                                        </p:tgtEl>
                                        <p:attrNameLst>
                                          <p:attrName>style.visibility</p:attrName>
                                        </p:attrNameLst>
                                      </p:cBhvr>
                                      <p:to>
                                        <p:strVal val="visible"/>
                                      </p:to>
                                    </p:set>
                                    <p:anim calcmode="lin" valueType="num">
                                      <p:cBhvr>
                                        <p:cTn id="25" dur="1000" fill="hold"/>
                                        <p:tgtEl>
                                          <p:spTgt spid="60"/>
                                        </p:tgtEl>
                                        <p:attrNameLst>
                                          <p:attrName>ppt_x</p:attrName>
                                        </p:attrNameLst>
                                      </p:cBhvr>
                                      <p:tavLst>
                                        <p:tav tm="0">
                                          <p:val>
                                            <p:strVal val="0-#ppt_w/2"/>
                                          </p:val>
                                        </p:tav>
                                        <p:tav tm="100000">
                                          <p:val>
                                            <p:strVal val="#ppt_x"/>
                                          </p:val>
                                        </p:tav>
                                      </p:tavLst>
                                    </p:anim>
                                    <p:anim calcmode="lin" valueType="num">
                                      <p:cBhvr>
                                        <p:cTn id="26" dur="10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63"/>
                                        </p:tgtEl>
                                        <p:attrNameLst>
                                          <p:attrName>style.visibility</p:attrName>
                                        </p:attrNameLst>
                                      </p:cBhvr>
                                      <p:to>
                                        <p:strVal val="visible"/>
                                      </p:to>
                                    </p:set>
                                    <p:anim calcmode="lin" valueType="num">
                                      <p:cBhvr>
                                        <p:cTn id="31" dur="1000" fill="hold"/>
                                        <p:tgtEl>
                                          <p:spTgt spid="63"/>
                                        </p:tgtEl>
                                        <p:attrNameLst>
                                          <p:attrName>ppt_x</p:attrName>
                                        </p:attrNameLst>
                                      </p:cBhvr>
                                      <p:tavLst>
                                        <p:tav tm="0">
                                          <p:val>
                                            <p:strVal val="0-#ppt_w/2"/>
                                          </p:val>
                                        </p:tav>
                                        <p:tav tm="100000">
                                          <p:val>
                                            <p:strVal val="#ppt_x"/>
                                          </p:val>
                                        </p:tav>
                                      </p:tavLst>
                                    </p:anim>
                                    <p:anim calcmode="lin" valueType="num">
                                      <p:cBhvr>
                                        <p:cTn id="32" dur="10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62"/>
                                        </p:tgtEl>
                                        <p:attrNameLst>
                                          <p:attrName>style.visibility</p:attrName>
                                        </p:attrNameLst>
                                      </p:cBhvr>
                                      <p:to>
                                        <p:strVal val="visible"/>
                                      </p:to>
                                    </p:set>
                                    <p:anim calcmode="lin" valueType="num">
                                      <p:cBhvr>
                                        <p:cTn id="37" dur="1000" fill="hold"/>
                                        <p:tgtEl>
                                          <p:spTgt spid="62"/>
                                        </p:tgtEl>
                                        <p:attrNameLst>
                                          <p:attrName>ppt_x</p:attrName>
                                        </p:attrNameLst>
                                      </p:cBhvr>
                                      <p:tavLst>
                                        <p:tav tm="0">
                                          <p:val>
                                            <p:strVal val="0-#ppt_w/2"/>
                                          </p:val>
                                        </p:tav>
                                        <p:tav tm="100000">
                                          <p:val>
                                            <p:strVal val="#ppt_x"/>
                                          </p:val>
                                        </p:tav>
                                      </p:tavLst>
                                    </p:anim>
                                    <p:anim calcmode="lin" valueType="num">
                                      <p:cBhvr>
                                        <p:cTn id="38" dur="10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7" nodeType="clickEffect">
                                  <p:stCondLst>
                                    <p:cond delay="0"/>
                                  </p:stCondLst>
                                  <p:iterate>
                                    <p:tmAbs val="0"/>
                                  </p:iterate>
                                  <p:childTnLst>
                                    <p:set>
                                      <p:cBhvr>
                                        <p:cTn id="42" fill="hold"/>
                                        <p:tgtEl>
                                          <p:spTgt spid="64"/>
                                        </p:tgtEl>
                                        <p:attrNameLst>
                                          <p:attrName>style.visibility</p:attrName>
                                        </p:attrNameLst>
                                      </p:cBhvr>
                                      <p:to>
                                        <p:strVal val="visible"/>
                                      </p:to>
                                    </p:set>
                                    <p:anim calcmode="lin" valueType="num">
                                      <p:cBhvr>
                                        <p:cTn id="43" dur="1000" fill="hold"/>
                                        <p:tgtEl>
                                          <p:spTgt spid="64"/>
                                        </p:tgtEl>
                                        <p:attrNameLst>
                                          <p:attrName>ppt_x</p:attrName>
                                        </p:attrNameLst>
                                      </p:cBhvr>
                                      <p:tavLst>
                                        <p:tav tm="0">
                                          <p:val>
                                            <p:strVal val="0-#ppt_w/2"/>
                                          </p:val>
                                        </p:tav>
                                        <p:tav tm="100000">
                                          <p:val>
                                            <p:strVal val="#ppt_x"/>
                                          </p:val>
                                        </p:tav>
                                      </p:tavLst>
                                    </p:anim>
                                    <p:anim calcmode="lin" valueType="num">
                                      <p:cBhvr>
                                        <p:cTn id="44" dur="10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3" animBg="1" advAuto="0"/>
      <p:bldP spid="59" grpId="1" animBg="1" advAuto="0"/>
      <p:bldP spid="60" grpId="4" animBg="1" advAuto="0"/>
      <p:bldP spid="61" grpId="2" animBg="1" advAuto="0"/>
      <p:bldP spid="62" grpId="6" animBg="1" advAuto="0"/>
      <p:bldP spid="63" grpId="5" animBg="1" advAuto="0"/>
      <p:bldP spid="64" grpId="7"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02268-90A0-4158-8CC2-7EF6C9F2BC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531E3D-AF14-95EC-9805-9C49FF92F49F}"/>
              </a:ext>
            </a:extLst>
          </p:cNvPr>
          <p:cNvSpPr>
            <a:spLocks noGrp="1"/>
          </p:cNvSpPr>
          <p:nvPr>
            <p:ph type="title"/>
          </p:nvPr>
        </p:nvSpPr>
        <p:spPr/>
        <p:txBody>
          <a:bodyPr/>
          <a:lstStyle/>
          <a:p>
            <a:r>
              <a:rPr lang="en-US" dirty="0"/>
              <a:t>Box</a:t>
            </a:r>
          </a:p>
        </p:txBody>
      </p:sp>
      <p:sp>
        <p:nvSpPr>
          <p:cNvPr id="3" name="Text Placeholder 2">
            <a:extLst>
              <a:ext uri="{FF2B5EF4-FFF2-40B4-BE49-F238E27FC236}">
                <a16:creationId xmlns:a16="http://schemas.microsoft.com/office/drawing/2014/main" id="{941C6A24-A29B-081F-2FCB-C15857CCA84A}"/>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61F67EFB-7D66-06A5-C000-2877A5B94CFE}"/>
              </a:ext>
            </a:extLst>
          </p:cNvPr>
          <p:cNvPicPr>
            <a:picLocks noChangeAspect="1"/>
          </p:cNvPicPr>
          <p:nvPr/>
        </p:nvPicPr>
        <p:blipFill>
          <a:blip r:embed="rId2"/>
          <a:stretch>
            <a:fillRect/>
          </a:stretch>
        </p:blipFill>
        <p:spPr>
          <a:xfrm>
            <a:off x="628650" y="755860"/>
            <a:ext cx="7772400" cy="4412599"/>
          </a:xfrm>
          <a:prstGeom prst="rect">
            <a:avLst/>
          </a:prstGeom>
        </p:spPr>
      </p:pic>
      <p:sp>
        <p:nvSpPr>
          <p:cNvPr id="5" name="Rectangle 4">
            <a:extLst>
              <a:ext uri="{FF2B5EF4-FFF2-40B4-BE49-F238E27FC236}">
                <a16:creationId xmlns:a16="http://schemas.microsoft.com/office/drawing/2014/main" id="{C238F520-0C49-E325-7599-F0B00CD31E5A}"/>
              </a:ext>
            </a:extLst>
          </p:cNvPr>
          <p:cNvSpPr/>
          <p:nvPr/>
        </p:nvSpPr>
        <p:spPr>
          <a:xfrm>
            <a:off x="7093258" y="5335480"/>
            <a:ext cx="1065321" cy="379520"/>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hlinkClick r:id="rId3"/>
              </a:rPr>
              <a:t>Example</a:t>
            </a:r>
            <a:endParaRPr kumimoji="0" lang="en-US" sz="1800" b="0" i="0" u="none" strike="noStrike" cap="none" spc="0" normalizeH="0" baseline="0" dirty="0">
              <a:ln>
                <a:noFill/>
              </a:ln>
              <a:solidFill>
                <a:srgbClr val="000000"/>
              </a:solidFill>
              <a:effectLst/>
              <a:uFillTx/>
              <a:latin typeface="+mn-lt"/>
              <a:ea typeface="+mn-ea"/>
              <a:cs typeface="+mn-cs"/>
              <a:sym typeface="Helvetica"/>
            </a:endParaRPr>
          </a:p>
        </p:txBody>
      </p:sp>
    </p:spTree>
    <p:extLst>
      <p:ext uri="{BB962C8B-B14F-4D97-AF65-F5344CB8AC3E}">
        <p14:creationId xmlns:p14="http://schemas.microsoft.com/office/powerpoint/2010/main" val="41416871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94F98-7A53-A6C1-0B86-8760EA15D4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44B162-DDB9-7492-44CD-95475EE89E24}"/>
              </a:ext>
            </a:extLst>
          </p:cNvPr>
          <p:cNvSpPr>
            <a:spLocks noGrp="1"/>
          </p:cNvSpPr>
          <p:nvPr>
            <p:ph type="title"/>
          </p:nvPr>
        </p:nvSpPr>
        <p:spPr/>
        <p:txBody>
          <a:bodyPr/>
          <a:lstStyle/>
          <a:p>
            <a:r>
              <a:rPr lang="en-US" dirty="0"/>
              <a:t>Secret Box</a:t>
            </a:r>
          </a:p>
        </p:txBody>
      </p:sp>
      <p:sp>
        <p:nvSpPr>
          <p:cNvPr id="3" name="Text Placeholder 2">
            <a:extLst>
              <a:ext uri="{FF2B5EF4-FFF2-40B4-BE49-F238E27FC236}">
                <a16:creationId xmlns:a16="http://schemas.microsoft.com/office/drawing/2014/main" id="{CA3DAA45-26D1-CA61-6CB1-303695BB05F8}"/>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94C2FBDF-FB60-CAA0-A435-82BBE4DA8F2B}"/>
              </a:ext>
            </a:extLst>
          </p:cNvPr>
          <p:cNvPicPr>
            <a:picLocks noChangeAspect="1"/>
          </p:cNvPicPr>
          <p:nvPr/>
        </p:nvPicPr>
        <p:blipFill>
          <a:blip r:embed="rId2"/>
          <a:stretch>
            <a:fillRect/>
          </a:stretch>
        </p:blipFill>
        <p:spPr>
          <a:xfrm>
            <a:off x="685800" y="1399540"/>
            <a:ext cx="7772400" cy="2915919"/>
          </a:xfrm>
          <a:prstGeom prst="rect">
            <a:avLst/>
          </a:prstGeom>
        </p:spPr>
      </p:pic>
    </p:spTree>
    <p:extLst>
      <p:ext uri="{BB962C8B-B14F-4D97-AF65-F5344CB8AC3E}">
        <p14:creationId xmlns:p14="http://schemas.microsoft.com/office/powerpoint/2010/main" val="218170311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E978D-5D82-1FB2-1BC5-02F82EAF2B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E4EBA5-93C8-CDEA-BFD9-10B3EEAA22A9}"/>
              </a:ext>
            </a:extLst>
          </p:cNvPr>
          <p:cNvSpPr>
            <a:spLocks noGrp="1"/>
          </p:cNvSpPr>
          <p:nvPr>
            <p:ph type="title"/>
          </p:nvPr>
        </p:nvSpPr>
        <p:spPr/>
        <p:txBody>
          <a:bodyPr/>
          <a:lstStyle/>
          <a:p>
            <a:r>
              <a:rPr lang="en-US" dirty="0"/>
              <a:t>Sealed Box</a:t>
            </a:r>
          </a:p>
        </p:txBody>
      </p:sp>
      <p:sp>
        <p:nvSpPr>
          <p:cNvPr id="3" name="Text Placeholder 2">
            <a:extLst>
              <a:ext uri="{FF2B5EF4-FFF2-40B4-BE49-F238E27FC236}">
                <a16:creationId xmlns:a16="http://schemas.microsoft.com/office/drawing/2014/main" id="{F87C3716-4A2C-6BEF-B212-FCB9B22D5467}"/>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106FA672-26D2-AC0C-8300-BBEC17D4BB5F}"/>
              </a:ext>
            </a:extLst>
          </p:cNvPr>
          <p:cNvPicPr>
            <a:picLocks noChangeAspect="1"/>
          </p:cNvPicPr>
          <p:nvPr/>
        </p:nvPicPr>
        <p:blipFill>
          <a:blip r:embed="rId2"/>
          <a:stretch>
            <a:fillRect/>
          </a:stretch>
        </p:blipFill>
        <p:spPr>
          <a:xfrm>
            <a:off x="685800" y="1241320"/>
            <a:ext cx="7772400" cy="3232360"/>
          </a:xfrm>
          <a:prstGeom prst="rect">
            <a:avLst/>
          </a:prstGeom>
        </p:spPr>
      </p:pic>
    </p:spTree>
    <p:extLst>
      <p:ext uri="{BB962C8B-B14F-4D97-AF65-F5344CB8AC3E}">
        <p14:creationId xmlns:p14="http://schemas.microsoft.com/office/powerpoint/2010/main" val="77492198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normAutofit fontScale="90000"/>
          </a:bodyPr>
          <a:lstStyle/>
          <a:p>
            <a:pPr defTabSz="905255">
              <a:lnSpc>
                <a:spcPct val="100000"/>
              </a:lnSpc>
              <a:defRPr sz="4356" b="1">
                <a:latin typeface="+mj-lt"/>
                <a:ea typeface="+mj-ea"/>
                <a:cs typeface="+mj-cs"/>
                <a:sym typeface="Calibri"/>
              </a:defRPr>
            </a:pPr>
            <a:r>
              <a:rPr lang="en-GB" dirty="0"/>
              <a:t>Unit 4:</a:t>
            </a:r>
            <a:r>
              <a:rPr dirty="0"/>
              <a:t> Public Key</a:t>
            </a:r>
            <a:br>
              <a:rPr dirty="0"/>
            </a:br>
            <a:br>
              <a:rPr dirty="0"/>
            </a:br>
            <a:r>
              <a:rPr lang="en-US" dirty="0"/>
              <a:t>AWS Key </a:t>
            </a:r>
            <a:br>
              <a:rPr lang="en-US" dirty="0"/>
            </a:br>
            <a:r>
              <a:rPr lang="en-US" dirty="0"/>
              <a:t>Management </a:t>
            </a:r>
            <a:br>
              <a:rPr lang="en-US" dirty="0"/>
            </a:br>
            <a:r>
              <a:rPr lang="en-US" dirty="0"/>
              <a:t>System</a:t>
            </a:r>
            <a:br>
              <a:rPr sz="1979" b="0" dirty="0"/>
            </a:br>
            <a:br>
              <a:rPr sz="1979" b="0" dirty="0"/>
            </a:br>
            <a:r>
              <a:rPr sz="2970" dirty="0">
                <a:solidFill>
                  <a:srgbClr val="000000"/>
                </a:solidFill>
              </a:rPr>
              <a:t>Prof Bill Buchanan OBE</a:t>
            </a:r>
            <a:br>
              <a:rPr sz="297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79" b="0" dirty="0"/>
            </a:br>
            <a:endParaRPr sz="1979" b="0" dirty="0"/>
          </a:p>
        </p:txBody>
      </p:sp>
      <p:pic>
        <p:nvPicPr>
          <p:cNvPr id="3" name="Picture 2" descr="Text&#10;&#10;Description automatically generated">
            <a:extLst>
              <a:ext uri="{FF2B5EF4-FFF2-40B4-BE49-F238E27FC236}">
                <a16:creationId xmlns:a16="http://schemas.microsoft.com/office/drawing/2014/main" id="{CCD30834-C67E-3CC8-A36F-7D371BC6D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extLst>
      <p:ext uri="{BB962C8B-B14F-4D97-AF65-F5344CB8AC3E}">
        <p14:creationId xmlns:p14="http://schemas.microsoft.com/office/powerpoint/2010/main" val="412663122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KMS</a:t>
            </a:r>
          </a:p>
        </p:txBody>
      </p:sp>
      <p:pic>
        <p:nvPicPr>
          <p:cNvPr id="1028" name="Picture 4">
            <a:extLst>
              <a:ext uri="{FF2B5EF4-FFF2-40B4-BE49-F238E27FC236}">
                <a16:creationId xmlns:a16="http://schemas.microsoft.com/office/drawing/2014/main" id="{4683EEA4-9467-86B2-3280-1FBFB4EF0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8" y="1951630"/>
            <a:ext cx="4355055" cy="3763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8880FAB-C0F1-C1E0-E497-F7C8972C0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019" y="80160"/>
            <a:ext cx="4849321" cy="19220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155267E-6115-44FB-40E8-82EC55C5DD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307248"/>
            <a:ext cx="4217158" cy="16810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 letter&#10;&#10;Description automatically generated">
            <a:extLst>
              <a:ext uri="{FF2B5EF4-FFF2-40B4-BE49-F238E27FC236}">
                <a16:creationId xmlns:a16="http://schemas.microsoft.com/office/drawing/2014/main" id="{6F72CFB0-1878-981E-A299-BE43FFFB5A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4280208"/>
            <a:ext cx="4217159" cy="1354632"/>
          </a:xfrm>
          <a:prstGeom prst="rect">
            <a:avLst/>
          </a:prstGeom>
        </p:spPr>
      </p:pic>
      <p:cxnSp>
        <p:nvCxnSpPr>
          <p:cNvPr id="9" name="Straight Arrow Connector 8">
            <a:extLst>
              <a:ext uri="{FF2B5EF4-FFF2-40B4-BE49-F238E27FC236}">
                <a16:creationId xmlns:a16="http://schemas.microsoft.com/office/drawing/2014/main" id="{DBCB2766-7DD7-1C40-CDAF-22AF8D7D9975}"/>
              </a:ext>
            </a:extLst>
          </p:cNvPr>
          <p:cNvCxnSpPr/>
          <p:nvPr/>
        </p:nvCxnSpPr>
        <p:spPr>
          <a:xfrm flipH="1">
            <a:off x="2163879" y="736979"/>
            <a:ext cx="4195978" cy="1501254"/>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C64A22AA-E7F9-1956-3044-BE3FF5BA8B1A}"/>
              </a:ext>
            </a:extLst>
          </p:cNvPr>
          <p:cNvSpPr txBox="1"/>
          <p:nvPr/>
        </p:nvSpPr>
        <p:spPr>
          <a:xfrm>
            <a:off x="7068704" y="1951630"/>
            <a:ext cx="199028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Viewing public key</a:t>
            </a:r>
          </a:p>
        </p:txBody>
      </p:sp>
      <p:sp>
        <p:nvSpPr>
          <p:cNvPr id="11" name="TextBox 10">
            <a:extLst>
              <a:ext uri="{FF2B5EF4-FFF2-40B4-BE49-F238E27FC236}">
                <a16:creationId xmlns:a16="http://schemas.microsoft.com/office/drawing/2014/main" id="{5B551E8E-202B-3FA7-D571-2DB4EBDE96EF}"/>
              </a:ext>
            </a:extLst>
          </p:cNvPr>
          <p:cNvSpPr txBox="1"/>
          <p:nvPr/>
        </p:nvSpPr>
        <p:spPr>
          <a:xfrm>
            <a:off x="6935707" y="4057269"/>
            <a:ext cx="220829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Download public key</a:t>
            </a:r>
          </a:p>
        </p:txBody>
      </p:sp>
      <p:sp>
        <p:nvSpPr>
          <p:cNvPr id="12" name="Rectangle 11">
            <a:hlinkClick r:id="rId6"/>
            <a:extLst>
              <a:ext uri="{FF2B5EF4-FFF2-40B4-BE49-F238E27FC236}">
                <a16:creationId xmlns:a16="http://schemas.microsoft.com/office/drawing/2014/main" id="{478EC476-C41D-AF9A-66F8-6558B9DC1B91}"/>
              </a:ext>
            </a:extLst>
          </p:cNvPr>
          <p:cNvSpPr/>
          <p:nvPr/>
        </p:nvSpPr>
        <p:spPr>
          <a:xfrm>
            <a:off x="7356143" y="423081"/>
            <a:ext cx="1201003" cy="369328"/>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Demo</a:t>
            </a:r>
          </a:p>
        </p:txBody>
      </p:sp>
    </p:spTree>
    <p:extLst>
      <p:ext uri="{BB962C8B-B14F-4D97-AF65-F5344CB8AC3E}">
        <p14:creationId xmlns:p14="http://schemas.microsoft.com/office/powerpoint/2010/main" val="232079787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HSM or </a:t>
            </a:r>
            <a:r>
              <a:rPr lang="en-US" dirty="0" err="1"/>
              <a:t>CloudHSM</a:t>
            </a:r>
            <a:endParaRPr lang="en-US" dirty="0"/>
          </a:p>
        </p:txBody>
      </p:sp>
      <p:pic>
        <p:nvPicPr>
          <p:cNvPr id="4" name="Picture 3" descr="Diagram&#10;&#10;Description automatically generated">
            <a:extLst>
              <a:ext uri="{FF2B5EF4-FFF2-40B4-BE49-F238E27FC236}">
                <a16:creationId xmlns:a16="http://schemas.microsoft.com/office/drawing/2014/main" id="{E2F00283-7A92-495C-6EDC-EBDE162F5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516" y="862784"/>
            <a:ext cx="6477948" cy="4687116"/>
          </a:xfrm>
          <a:prstGeom prst="rect">
            <a:avLst/>
          </a:prstGeom>
        </p:spPr>
      </p:pic>
    </p:spTree>
    <p:extLst>
      <p:ext uri="{BB962C8B-B14F-4D97-AF65-F5344CB8AC3E}">
        <p14:creationId xmlns:p14="http://schemas.microsoft.com/office/powerpoint/2010/main" val="2793015070"/>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742C3-BE7A-038D-70D9-1A2933A3E2B9}"/>
            </a:ext>
          </a:extLst>
        </p:cNvPr>
        <p:cNvGrpSpPr/>
        <p:nvPr/>
      </p:nvGrpSpPr>
      <p:grpSpPr>
        <a:xfrm>
          <a:off x="0" y="0"/>
          <a:ext cx="0" cy="0"/>
          <a:chOff x="0" y="0"/>
          <a:chExt cx="0" cy="0"/>
        </a:xfrm>
      </p:grpSpPr>
      <p:sp>
        <p:nvSpPr>
          <p:cNvPr id="197" name="ElGamal">
            <a:extLst>
              <a:ext uri="{FF2B5EF4-FFF2-40B4-BE49-F238E27FC236}">
                <a16:creationId xmlns:a16="http://schemas.microsoft.com/office/drawing/2014/main" id="{4C4E8662-9B85-E233-B9BA-BB58648CC36C}"/>
              </a:ext>
            </a:extLst>
          </p:cNvPr>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rPr lang="en-US" dirty="0"/>
              <a:t>Methods</a:t>
            </a:r>
            <a:endParaRPr dirty="0"/>
          </a:p>
        </p:txBody>
      </p:sp>
      <p:sp>
        <p:nvSpPr>
          <p:cNvPr id="198" name="Y = Gx mod p…">
            <a:extLst>
              <a:ext uri="{FF2B5EF4-FFF2-40B4-BE49-F238E27FC236}">
                <a16:creationId xmlns:a16="http://schemas.microsoft.com/office/drawing/2014/main" id="{F046DE22-2A83-1ACE-4AAA-6E56C6789621}"/>
              </a:ext>
            </a:extLst>
          </p:cNvPr>
          <p:cNvSpPr txBox="1">
            <a:spLocks noGrp="1"/>
          </p:cNvSpPr>
          <p:nvPr>
            <p:ph type="body" sz="half" idx="4294967295"/>
          </p:nvPr>
        </p:nvSpPr>
        <p:spPr>
          <a:xfrm>
            <a:off x="3555206" y="451621"/>
            <a:ext cx="4519613" cy="3554413"/>
          </a:xfrm>
          <a:prstGeom prst="rect">
            <a:avLst/>
          </a:prstGeom>
        </p:spPr>
        <p:txBody>
          <a:bodyPr lIns="45718" tIns="45718" rIns="45718" bIns="45718"/>
          <a:lstStyle/>
          <a:p>
            <a:pPr marL="342900" indent="-342900" defTabSz="914400">
              <a:lnSpc>
                <a:spcPct val="72000"/>
              </a:lnSpc>
              <a:spcBef>
                <a:spcPts val="600"/>
              </a:spcBef>
              <a:defRPr sz="2500"/>
            </a:pPr>
            <a:r>
              <a:rPr lang="en-US" b="1" dirty="0"/>
              <a:t>Encryption: </a:t>
            </a:r>
          </a:p>
          <a:p>
            <a:pPr marL="830036" lvl="1" indent="-342900" defTabSz="914400">
              <a:lnSpc>
                <a:spcPct val="72000"/>
              </a:lnSpc>
              <a:spcBef>
                <a:spcPts val="600"/>
              </a:spcBef>
              <a:defRPr sz="2500"/>
            </a:pPr>
            <a:r>
              <a:rPr lang="en-US" dirty="0"/>
              <a:t>RSA OEAP [</a:t>
            </a:r>
            <a:r>
              <a:rPr lang="en-US" dirty="0">
                <a:hlinkClick r:id="rId2"/>
              </a:rPr>
              <a:t>here</a:t>
            </a:r>
            <a:r>
              <a:rPr lang="en-US" dirty="0"/>
              <a:t>].</a:t>
            </a:r>
          </a:p>
          <a:p>
            <a:pPr marL="342900" indent="-342900" defTabSz="914400">
              <a:lnSpc>
                <a:spcPct val="72000"/>
              </a:lnSpc>
              <a:spcBef>
                <a:spcPts val="600"/>
              </a:spcBef>
              <a:defRPr sz="2500"/>
            </a:pPr>
            <a:r>
              <a:rPr lang="en-US" b="1" dirty="0"/>
              <a:t>Signing: </a:t>
            </a:r>
          </a:p>
          <a:p>
            <a:pPr marL="830036" lvl="1" indent="-342900" defTabSz="914400">
              <a:lnSpc>
                <a:spcPct val="72000"/>
              </a:lnSpc>
              <a:spcBef>
                <a:spcPts val="600"/>
              </a:spcBef>
              <a:defRPr sz="2500"/>
            </a:pPr>
            <a:r>
              <a:rPr lang="en-US" dirty="0"/>
              <a:t>RSA PSS [</a:t>
            </a:r>
            <a:r>
              <a:rPr lang="en-US" dirty="0">
                <a:hlinkClick r:id="rId3"/>
              </a:rPr>
              <a:t>here</a:t>
            </a:r>
            <a:r>
              <a:rPr lang="en-US" dirty="0"/>
              <a:t>], </a:t>
            </a:r>
          </a:p>
          <a:p>
            <a:pPr marL="830036" lvl="1" indent="-342900" defTabSz="914400">
              <a:lnSpc>
                <a:spcPct val="72000"/>
              </a:lnSpc>
              <a:spcBef>
                <a:spcPts val="600"/>
              </a:spcBef>
              <a:defRPr sz="2500"/>
            </a:pPr>
            <a:r>
              <a:rPr lang="en-GB" dirty="0"/>
              <a:t>RSASSA-PKCS1-v1_5 [</a:t>
            </a:r>
            <a:r>
              <a:rPr lang="en-GB" dirty="0">
                <a:hlinkClick r:id="rId4"/>
              </a:rPr>
              <a:t>here</a:t>
            </a:r>
            <a:r>
              <a:rPr lang="en-GB" dirty="0"/>
              <a:t>]</a:t>
            </a:r>
            <a:r>
              <a:rPr lang="en-US" dirty="0"/>
              <a:t>, </a:t>
            </a:r>
          </a:p>
          <a:p>
            <a:pPr marL="830036" lvl="1" indent="-342900" defTabSz="914400">
              <a:lnSpc>
                <a:spcPct val="72000"/>
              </a:lnSpc>
              <a:spcBef>
                <a:spcPts val="600"/>
              </a:spcBef>
              <a:defRPr sz="2500"/>
            </a:pPr>
            <a:r>
              <a:rPr lang="en-US" dirty="0"/>
              <a:t>ECDSA [</a:t>
            </a:r>
            <a:r>
              <a:rPr lang="en-US" dirty="0">
                <a:hlinkClick r:id="rId5"/>
              </a:rPr>
              <a:t>here</a:t>
            </a:r>
            <a:r>
              <a:rPr lang="en-US" dirty="0"/>
              <a:t>], </a:t>
            </a:r>
          </a:p>
          <a:p>
            <a:pPr marL="830036" lvl="1" indent="-342900" defTabSz="914400">
              <a:lnSpc>
                <a:spcPct val="72000"/>
              </a:lnSpc>
              <a:spcBef>
                <a:spcPts val="600"/>
              </a:spcBef>
              <a:defRPr sz="2500"/>
            </a:pPr>
            <a:r>
              <a:rPr lang="en-US" dirty="0"/>
              <a:t>Ed25519 [</a:t>
            </a:r>
            <a:r>
              <a:rPr lang="en-US" dirty="0">
                <a:hlinkClick r:id="rId6"/>
              </a:rPr>
              <a:t>here</a:t>
            </a:r>
            <a:r>
              <a:rPr lang="en-US" dirty="0"/>
              <a:t>].</a:t>
            </a:r>
          </a:p>
          <a:p>
            <a:pPr marL="830036" lvl="1" indent="-342900" defTabSz="914400">
              <a:lnSpc>
                <a:spcPct val="72000"/>
              </a:lnSpc>
              <a:spcBef>
                <a:spcPts val="600"/>
              </a:spcBef>
              <a:defRPr sz="2500"/>
            </a:pPr>
            <a:r>
              <a:rPr lang="en-US" dirty="0"/>
              <a:t>ML-DSA.</a:t>
            </a:r>
            <a:endParaRPr dirty="0"/>
          </a:p>
        </p:txBody>
      </p:sp>
      <p:pic>
        <p:nvPicPr>
          <p:cNvPr id="199" name="image.png" descr="image.png">
            <a:extLst>
              <a:ext uri="{FF2B5EF4-FFF2-40B4-BE49-F238E27FC236}">
                <a16:creationId xmlns:a16="http://schemas.microsoft.com/office/drawing/2014/main" id="{D04F1C5B-F92A-1EBD-0FD0-67C92CC3F6D2}"/>
              </a:ext>
            </a:extLst>
          </p:cNvPr>
          <p:cNvPicPr>
            <a:picLocks noChangeAspect="1"/>
          </p:cNvPicPr>
          <p:nvPr/>
        </p:nvPicPr>
        <p:blipFill>
          <a:blip r:embed="rId7"/>
          <a:stretch>
            <a:fillRect/>
          </a:stretch>
        </p:blipFill>
        <p:spPr>
          <a:xfrm>
            <a:off x="-23813" y="2713036"/>
            <a:ext cx="3352802" cy="2339977"/>
          </a:xfrm>
          <a:prstGeom prst="rect">
            <a:avLst/>
          </a:prstGeom>
          <a:ln w="12700">
            <a:miter lim="400000"/>
          </a:ln>
        </p:spPr>
      </p:pic>
      <p:pic>
        <p:nvPicPr>
          <p:cNvPr id="3" name="Picture 2" descr="A screenshot of a computer&#10;&#10;AI-generated content may be incorrect.">
            <a:extLst>
              <a:ext uri="{FF2B5EF4-FFF2-40B4-BE49-F238E27FC236}">
                <a16:creationId xmlns:a16="http://schemas.microsoft.com/office/drawing/2014/main" id="{191590A3-9D3F-0951-385D-E6445ED6C4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8156" y="3331477"/>
            <a:ext cx="4591034" cy="2447885"/>
          </a:xfrm>
          <a:prstGeom prst="rect">
            <a:avLst/>
          </a:prstGeom>
        </p:spPr>
      </p:pic>
    </p:spTree>
    <p:extLst>
      <p:ext uri="{BB962C8B-B14F-4D97-AF65-F5344CB8AC3E}">
        <p14:creationId xmlns:p14="http://schemas.microsoft.com/office/powerpoint/2010/main" val="339793753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hapter 4: Public Key   Basics RSA Elliptic Curve ElGamal  Prof Bill Buchanan OBE http://asecuritysite.com/crypto04 http://asecuritysite.com/encryption"/>
          <p:cNvSpPr txBox="1">
            <a:spLocks noGrp="1"/>
          </p:cNvSpPr>
          <p:nvPr>
            <p:ph type="title" idx="4294967295"/>
          </p:nvPr>
        </p:nvSpPr>
        <p:spPr>
          <a:xfrm>
            <a:off x="252411" y="335259"/>
            <a:ext cx="5327653" cy="5044482"/>
          </a:xfrm>
          <a:prstGeom prst="rect">
            <a:avLst/>
          </a:prstGeom>
        </p:spPr>
        <p:txBody>
          <a:bodyPr lIns="45718" tIns="45718" rIns="45718" bIns="45718">
            <a:normAutofit fontScale="90000"/>
          </a:bodyPr>
          <a:lstStyle/>
          <a:p>
            <a:pPr defTabSz="905255">
              <a:lnSpc>
                <a:spcPct val="100000"/>
              </a:lnSpc>
              <a:defRPr sz="4300" b="1">
                <a:latin typeface="+mj-lt"/>
                <a:ea typeface="+mj-ea"/>
                <a:cs typeface="+mj-cs"/>
                <a:sym typeface="Calibri"/>
              </a:defRPr>
            </a:pPr>
            <a:r>
              <a:rPr lang="en-GB" dirty="0"/>
              <a:t>Unit 4:</a:t>
            </a:r>
            <a:r>
              <a:rPr dirty="0"/>
              <a:t> Public Key</a:t>
            </a:r>
            <a:br>
              <a:rPr dirty="0"/>
            </a:br>
            <a:br>
              <a:rPr dirty="0"/>
            </a:br>
            <a:br>
              <a:rPr dirty="0"/>
            </a:br>
            <a:r>
              <a:rPr sz="1900" b="0" dirty="0"/>
              <a:t>Basics</a:t>
            </a:r>
            <a:br>
              <a:rPr sz="1900" b="0" dirty="0"/>
            </a:br>
            <a:r>
              <a:rPr sz="1900" b="0" dirty="0"/>
              <a:t>RSA</a:t>
            </a:r>
            <a:br>
              <a:rPr sz="1900" b="0" dirty="0"/>
            </a:br>
            <a:r>
              <a:rPr sz="1900" b="0" dirty="0"/>
              <a:t>Elliptic Curve</a:t>
            </a:r>
            <a:br>
              <a:rPr sz="1900" b="0" dirty="0"/>
            </a:br>
            <a:r>
              <a:rPr sz="1900" b="0" dirty="0" err="1"/>
              <a:t>ElGamal</a:t>
            </a:r>
            <a:br>
              <a:rPr lang="en-US" sz="1900" b="0" dirty="0"/>
            </a:br>
            <a:r>
              <a:rPr lang="en-GB" sz="1900" b="0" dirty="0"/>
              <a:t>KMS</a:t>
            </a:r>
            <a:br>
              <a:rPr sz="1900" b="0" dirty="0"/>
            </a:br>
            <a:br>
              <a:rPr sz="1900" b="0" dirty="0"/>
            </a:br>
            <a:r>
              <a:rPr sz="2900" dirty="0">
                <a:solidFill>
                  <a:srgbClr val="000000"/>
                </a:solidFill>
              </a:rPr>
              <a:t>Prof Bill Buchanan OBE</a:t>
            </a:r>
            <a:br>
              <a:rPr sz="29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a:sym typeface="Calibri"/>
              </a:rPr>
              <a:t>elgamal</a:t>
            </a:r>
            <a:br>
              <a:rPr sz="1900" b="0" dirty="0"/>
            </a:br>
            <a:endParaRPr sz="1900" b="0" dirty="0"/>
          </a:p>
        </p:txBody>
      </p:sp>
      <p:sp>
        <p:nvSpPr>
          <p:cNvPr id="3" name="AutoShape 2">
            <a:extLst>
              <a:ext uri="{FF2B5EF4-FFF2-40B4-BE49-F238E27FC236}">
                <a16:creationId xmlns:a16="http://schemas.microsoft.com/office/drawing/2014/main" id="{BCABC707-D7DD-C9E6-9777-2DCA6A0728AA}"/>
              </a:ext>
            </a:extLst>
          </p:cNvPr>
          <p:cNvSpPr>
            <a:spLocks noChangeAspect="1" noChangeArrowheads="1"/>
          </p:cNvSpPr>
          <p:nvPr/>
        </p:nvSpPr>
        <p:spPr bwMode="auto">
          <a:xfrm>
            <a:off x="0" y="973138"/>
            <a:ext cx="9144000" cy="37687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Text&#10;&#10;Description automatically generated">
            <a:extLst>
              <a:ext uri="{FF2B5EF4-FFF2-40B4-BE49-F238E27FC236}">
                <a16:creationId xmlns:a16="http://schemas.microsoft.com/office/drawing/2014/main" id="{05F3D22E-E35A-50C2-EA4F-FE1363C58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hapter 4: Public Key   Basics RSA (Factorizing Primes) Elliptic Curve (Elliptic Curves) ElGamal (Discrete Logs)  Prof Bill Buchanan OBE http://asecuritysite.com/crypto04 http://asecuritysite.com/encryption"/>
          <p:cNvSpPr txBox="1">
            <a:spLocks noGrp="1"/>
          </p:cNvSpPr>
          <p:nvPr>
            <p:ph type="title" idx="4294967295"/>
          </p:nvPr>
        </p:nvSpPr>
        <p:spPr>
          <a:xfrm>
            <a:off x="468311" y="288825"/>
            <a:ext cx="5327653" cy="4981527"/>
          </a:xfrm>
          <a:prstGeom prst="rect">
            <a:avLst/>
          </a:prstGeom>
        </p:spPr>
        <p:txBody>
          <a:bodyPr lIns="45718" tIns="45718" rIns="45718" bIns="45718">
            <a:normAutofit/>
          </a:bodyPr>
          <a:lstStyle/>
          <a:p>
            <a:pPr defTabSz="886967">
              <a:lnSpc>
                <a:spcPct val="100000"/>
              </a:lnSpc>
              <a:defRPr sz="4200" b="1">
                <a:latin typeface="+mj-lt"/>
                <a:ea typeface="+mj-ea"/>
                <a:cs typeface="+mj-cs"/>
                <a:sym typeface="Calibri"/>
              </a:defRPr>
            </a:pPr>
            <a:r>
              <a:rPr lang="en-GB" dirty="0"/>
              <a:t>Unit 4:</a:t>
            </a:r>
            <a:r>
              <a:rPr dirty="0"/>
              <a:t> Public Key</a:t>
            </a:r>
            <a:br>
              <a:rPr dirty="0"/>
            </a:br>
            <a:br>
              <a:rPr dirty="0"/>
            </a:br>
            <a:r>
              <a:rPr lang="en-US" dirty="0"/>
              <a:t>Basics</a:t>
            </a:r>
            <a:br>
              <a:rPr lang="en-US" dirty="0"/>
            </a:br>
            <a:br>
              <a:rPr sz="1900" b="0" dirty="0"/>
            </a:br>
            <a:r>
              <a:rPr sz="2900" dirty="0">
                <a:solidFill>
                  <a:srgbClr val="000000"/>
                </a:solidFill>
              </a:rPr>
              <a:t>Prof Bill Buchanan OBE</a:t>
            </a:r>
            <a:br>
              <a:rPr sz="29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00" b="0" dirty="0"/>
            </a:br>
            <a:endParaRPr sz="1900" b="0" dirty="0"/>
          </a:p>
        </p:txBody>
      </p:sp>
      <p:pic>
        <p:nvPicPr>
          <p:cNvPr id="5" name="Picture 4" descr="Text&#10;&#10;Description automatically generated">
            <a:extLst>
              <a:ext uri="{FF2B5EF4-FFF2-40B4-BE49-F238E27FC236}">
                <a16:creationId xmlns:a16="http://schemas.microsoft.com/office/drawing/2014/main" id="{419A0D15-0339-6A7E-7D4D-4CC859954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ublic Key Methods"/>
          <p:cNvSpPr txBox="1">
            <a:spLocks noGrp="1"/>
          </p:cNvSpPr>
          <p:nvPr>
            <p:ph type="title" idx="4294967295"/>
          </p:nvPr>
        </p:nvSpPr>
        <p:spPr>
          <a:xfrm>
            <a:off x="635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0"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71" name="image.png" descr="image.png"/>
          <p:cNvPicPr>
            <a:picLocks noChangeAspect="1"/>
          </p:cNvPicPr>
          <p:nvPr/>
        </p:nvPicPr>
        <p:blipFill>
          <a:blip r:embed="rId2"/>
          <a:stretch>
            <a:fillRect/>
          </a:stretch>
        </p:blipFill>
        <p:spPr>
          <a:xfrm>
            <a:off x="0" y="841375"/>
            <a:ext cx="9144000" cy="451485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262B-174C-D94B-82C0-C7CC03E37808}"/>
              </a:ext>
            </a:extLst>
          </p:cNvPr>
          <p:cNvSpPr>
            <a:spLocks noGrp="1"/>
          </p:cNvSpPr>
          <p:nvPr>
            <p:ph type="title"/>
          </p:nvPr>
        </p:nvSpPr>
        <p:spPr/>
        <p:txBody>
          <a:bodyPr/>
          <a:lstStyle/>
          <a:p>
            <a:r>
              <a:rPr lang="en-US" dirty="0"/>
              <a:t>Public Key Encryption</a:t>
            </a:r>
          </a:p>
        </p:txBody>
      </p:sp>
      <p:sp>
        <p:nvSpPr>
          <p:cNvPr id="3" name="Text Placeholder 2">
            <a:extLst>
              <a:ext uri="{FF2B5EF4-FFF2-40B4-BE49-F238E27FC236}">
                <a16:creationId xmlns:a16="http://schemas.microsoft.com/office/drawing/2014/main" id="{B4ED30CA-D633-BB49-84FB-2C0CE3095421}"/>
              </a:ext>
            </a:extLst>
          </p:cNvPr>
          <p:cNvSpPr>
            <a:spLocks noGrp="1"/>
          </p:cNvSpPr>
          <p:nvPr>
            <p:ph type="body" idx="1"/>
          </p:nvPr>
        </p:nvSpPr>
        <p:spPr/>
        <p:txBody>
          <a:bodyPr/>
          <a:lstStyle/>
          <a:p>
            <a:endParaRPr lang="en-US"/>
          </a:p>
        </p:txBody>
      </p:sp>
      <p:pic>
        <p:nvPicPr>
          <p:cNvPr id="3074" name="Picture 2">
            <a:extLst>
              <a:ext uri="{FF2B5EF4-FFF2-40B4-BE49-F238E27FC236}">
                <a16:creationId xmlns:a16="http://schemas.microsoft.com/office/drawing/2014/main" id="{418D2059-9E58-FC49-B692-2B5ACF8FC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6138"/>
            <a:ext cx="9144000" cy="402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8158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262B-174C-D94B-82C0-C7CC03E37808}"/>
              </a:ext>
            </a:extLst>
          </p:cNvPr>
          <p:cNvSpPr>
            <a:spLocks noGrp="1"/>
          </p:cNvSpPr>
          <p:nvPr>
            <p:ph type="title"/>
          </p:nvPr>
        </p:nvSpPr>
        <p:spPr/>
        <p:txBody>
          <a:bodyPr/>
          <a:lstStyle/>
          <a:p>
            <a:r>
              <a:rPr lang="en-US" dirty="0"/>
              <a:t>Digital Signatures</a:t>
            </a:r>
          </a:p>
        </p:txBody>
      </p:sp>
      <p:sp>
        <p:nvSpPr>
          <p:cNvPr id="3" name="Text Placeholder 2">
            <a:extLst>
              <a:ext uri="{FF2B5EF4-FFF2-40B4-BE49-F238E27FC236}">
                <a16:creationId xmlns:a16="http://schemas.microsoft.com/office/drawing/2014/main" id="{B4ED30CA-D633-BB49-84FB-2C0CE3095421}"/>
              </a:ext>
            </a:extLst>
          </p:cNvPr>
          <p:cNvSpPr>
            <a:spLocks noGrp="1"/>
          </p:cNvSpPr>
          <p:nvPr>
            <p:ph type="body" idx="1"/>
          </p:nvPr>
        </p:nvSpPr>
        <p:spPr/>
        <p:txBody>
          <a:bodyPr/>
          <a:lstStyle/>
          <a:p>
            <a:endParaRPr lang="en-US"/>
          </a:p>
        </p:txBody>
      </p:sp>
      <p:pic>
        <p:nvPicPr>
          <p:cNvPr id="7" name="Picture 6" descr="Diagram&#10;&#10;Description automatically generated">
            <a:extLst>
              <a:ext uri="{FF2B5EF4-FFF2-40B4-BE49-F238E27FC236}">
                <a16:creationId xmlns:a16="http://schemas.microsoft.com/office/drawing/2014/main" id="{9DA0957B-E25A-B050-013E-BEDDE569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89" y="1598892"/>
            <a:ext cx="7772400" cy="3319581"/>
          </a:xfrm>
          <a:prstGeom prst="rect">
            <a:avLst/>
          </a:prstGeom>
        </p:spPr>
      </p:pic>
    </p:spTree>
    <p:extLst>
      <p:ext uri="{BB962C8B-B14F-4D97-AF65-F5344CB8AC3E}">
        <p14:creationId xmlns:p14="http://schemas.microsoft.com/office/powerpoint/2010/main" val="281293390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94A1-0EDA-C840-A4AA-1F42E7020B97}"/>
              </a:ext>
            </a:extLst>
          </p:cNvPr>
          <p:cNvSpPr>
            <a:spLocks noGrp="1"/>
          </p:cNvSpPr>
          <p:nvPr>
            <p:ph type="title"/>
          </p:nvPr>
        </p:nvSpPr>
        <p:spPr/>
        <p:txBody>
          <a:bodyPr/>
          <a:lstStyle/>
          <a:p>
            <a:r>
              <a:rPr lang="en-US" dirty="0"/>
              <a:t>Key Exchange with Public Key</a:t>
            </a:r>
          </a:p>
        </p:txBody>
      </p:sp>
      <p:sp>
        <p:nvSpPr>
          <p:cNvPr id="3" name="Text Placeholder 2">
            <a:extLst>
              <a:ext uri="{FF2B5EF4-FFF2-40B4-BE49-F238E27FC236}">
                <a16:creationId xmlns:a16="http://schemas.microsoft.com/office/drawing/2014/main" id="{239BC0B6-0A9B-574E-99C4-989F111A8496}"/>
              </a:ext>
            </a:extLst>
          </p:cNvPr>
          <p:cNvSpPr>
            <a:spLocks noGrp="1"/>
          </p:cNvSpPr>
          <p:nvPr>
            <p:ph type="body" idx="1"/>
          </p:nvPr>
        </p:nvSpPr>
        <p:spPr/>
        <p:txBody>
          <a:bodyPr/>
          <a:lstStyle/>
          <a:p>
            <a:endParaRPr lang="en-US"/>
          </a:p>
        </p:txBody>
      </p:sp>
      <p:pic>
        <p:nvPicPr>
          <p:cNvPr id="4098" name="Picture 2">
            <a:extLst>
              <a:ext uri="{FF2B5EF4-FFF2-40B4-BE49-F238E27FC236}">
                <a16:creationId xmlns:a16="http://schemas.microsoft.com/office/drawing/2014/main" id="{125ED23A-C253-4841-B86E-46514D8A07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177" y="920242"/>
            <a:ext cx="6620761" cy="4794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80709"/>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3845</TotalTime>
  <Words>1967</Words>
  <Application>Microsoft Macintosh PowerPoint</Application>
  <PresentationFormat>On-screen Show (16:10)</PresentationFormat>
  <Paragraphs>190</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Helvetica Neue</vt:lpstr>
      <vt:lpstr>Office Theme</vt:lpstr>
      <vt:lpstr>Unit 4: Public Key   Basics RSA Elliptic Curve ElGamal PQC KMS  Prof Bill Buchanan OBE https://asecuritysite.com/rsa https://asecuritysite.com/ecc https://asecuritysite.com/elgamal </vt:lpstr>
      <vt:lpstr>Bruce</vt:lpstr>
      <vt:lpstr>PowerPoint Presentation</vt:lpstr>
      <vt:lpstr>PowerPoint Presentation</vt:lpstr>
      <vt:lpstr>Unit 4: Public Key  Basics  Prof Bill Buchanan OBE https://asecuritysite.com/rsa https://asecuritysite.com/ecc https://asecuritysite.com/elgamal </vt:lpstr>
      <vt:lpstr>Public Key Methods</vt:lpstr>
      <vt:lpstr>Public Key Encryption</vt:lpstr>
      <vt:lpstr>Digital Signatures</vt:lpstr>
      <vt:lpstr>Key Exchange with Public Key</vt:lpstr>
      <vt:lpstr>Public Key Methods</vt:lpstr>
      <vt:lpstr>Public Key Methods</vt:lpstr>
      <vt:lpstr>Public Key Encryption Methods</vt:lpstr>
      <vt:lpstr>Unit 4: Public Key  RSA    Prof Bill Buchanan OBE https://asecuritysite.com/rsa https://asecuritysite.com/ecc https://asecuritysite.com/elgamal </vt:lpstr>
      <vt:lpstr>PowerPoint Presentation</vt:lpstr>
      <vt:lpstr>RSA</vt:lpstr>
      <vt:lpstr>RSA</vt:lpstr>
      <vt:lpstr>RSA</vt:lpstr>
      <vt:lpstr>RSA-OAEP and RSA-PSS</vt:lpstr>
      <vt:lpstr>Key ring</vt:lpstr>
      <vt:lpstr>Unit 4: Public Key  Elliptic Curve    Prof Bill Buchanan OBE https://asecuritysite.com/rsa https://asecuritysite.com/ecc https://asecuritysite.com/elgamal </vt:lpstr>
      <vt:lpstr>Elliptic Curve Methods</vt:lpstr>
      <vt:lpstr>Elliptic Curve (EC)</vt:lpstr>
      <vt:lpstr>Elliptic Curve (EC) - (mod p)</vt:lpstr>
      <vt:lpstr>Bitcoin Key Generation</vt:lpstr>
      <vt:lpstr>Bitcoin Transaction</vt:lpstr>
      <vt:lpstr>Signing</vt:lpstr>
      <vt:lpstr>Signing</vt:lpstr>
      <vt:lpstr>Elliptic Curve (EC)</vt:lpstr>
      <vt:lpstr>Elliptic Curve (EC)</vt:lpstr>
      <vt:lpstr>Elliptic Curve (EC)</vt:lpstr>
      <vt:lpstr>Elliptic Curve Diffie Hellman (ECDH)</vt:lpstr>
      <vt:lpstr>ECC Methods</vt:lpstr>
      <vt:lpstr>Unit 4: Public Key  ElGamal  Prof Bill Buchanan OBE https://asecuritysite.com/rsa https://asecuritysite.com/ecc https://asecuritysite.com/elgamal </vt:lpstr>
      <vt:lpstr>ElGamal</vt:lpstr>
      <vt:lpstr>Unit 4: PQC    ML-DSA/SLH-DSA  Prof Bill Buchanan OBE https://asecuritysite.com/rsa https://asecuritysite.com/ecc https://asecuritysite.com/elgamal </vt:lpstr>
      <vt:lpstr>PQC</vt:lpstr>
      <vt:lpstr>Unit 4: Public Key    PGP/Box  Prof Bill Buchanan OBE https://asecuritysite.com/rsa https://asecuritysite.com/ecc https://asecuritysite.com/elgamal </vt:lpstr>
      <vt:lpstr>PGP – Pretty Good Privacy</vt:lpstr>
      <vt:lpstr>PGP</vt:lpstr>
      <vt:lpstr>Box</vt:lpstr>
      <vt:lpstr>Secret Box</vt:lpstr>
      <vt:lpstr>Sealed Box</vt:lpstr>
      <vt:lpstr>Unit 4: Public Key  AWS Key  Management  System  Prof Bill Buchanan OBE https://asecuritysite.com/rsa https://asecuritysite.com/ecc https://asecuritysite.com/elgamal </vt:lpstr>
      <vt:lpstr>KMS</vt:lpstr>
      <vt:lpstr>HSM or CloudHSM</vt:lpstr>
      <vt:lpstr>Methods</vt:lpstr>
      <vt:lpstr>Unit 4: Public Key   Basics RSA Elliptic Curve ElGamal KMS  Prof Bill Buchanan OBE https://asecuritysite.com/rsa https://asecuritysite.com/ecc https://asecuritysite.com/elgamal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 Public Key       Prof Bill Buchanan OBE https://asecuritysite.com/rsa https://asecuritysite.com/ecc https://asecuritysite.com/elgaml </dc:title>
  <cp:lastModifiedBy>Buchanan, Bill</cp:lastModifiedBy>
  <cp:revision>19</cp:revision>
  <dcterms:modified xsi:type="dcterms:W3CDTF">2026-02-16T08:17:59Z</dcterms:modified>
</cp:coreProperties>
</file>